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57" r:id="rId9"/>
    <p:sldId id="262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D02"/>
    <a:srgbClr val="FFFF99"/>
    <a:srgbClr val="663300"/>
    <a:srgbClr val="FFCC66"/>
    <a:srgbClr val="006600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6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EEF8-DC52-48CB-B64C-CF460ADE78DF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7FD5-8835-4436-B9F7-5700189CC7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7FD5-8835-4436-B9F7-5700189CC7A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359695"/>
            <a:ext cx="313249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359695"/>
            <a:ext cx="315047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51434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edia.novinky.cz/364/293648-original1-yvd5t.jpg" TargetMode="External"/><Relationship Id="rId13" Type="http://schemas.openxmlformats.org/officeDocument/2006/relationships/hyperlink" Target="http://g.denik.cz/66/49/jiri-hirsl-kreslir_denik-380.jpg" TargetMode="External"/><Relationship Id="rId3" Type="http://schemas.openxmlformats.org/officeDocument/2006/relationships/hyperlink" Target="http://www.outdoor4you.sk/kresba/kresba-vlkolinec1.jpg" TargetMode="External"/><Relationship Id="rId7" Type="http://schemas.openxmlformats.org/officeDocument/2006/relationships/hyperlink" Target="http://www.umelecketetovani.cz/Content/galerie/malba-kresba/malba.jpg" TargetMode="External"/><Relationship Id="rId12" Type="http://schemas.openxmlformats.org/officeDocument/2006/relationships/hyperlink" Target="http://www.iic.cas.cz/~petrb/foto/foto3/zatisi/img00001.jpg" TargetMode="External"/><Relationship Id="rId2" Type="http://schemas.openxmlformats.org/officeDocument/2006/relationships/hyperlink" Target="http://www.thechemistry.cz/image/mode-2/12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eseddoma.wbs.cz/kresba.jpg" TargetMode="External"/><Relationship Id="rId11" Type="http://schemas.openxmlformats.org/officeDocument/2006/relationships/hyperlink" Target="http://www.zus-sologubova.cz/soubory/galerie/90_jonas%20vachta_resize.jpg" TargetMode="External"/><Relationship Id="rId5" Type="http://schemas.openxmlformats.org/officeDocument/2006/relationships/hyperlink" Target="http://www.aragorn.cz/galerie/kresba-tuzkou-2.jpg" TargetMode="External"/><Relationship Id="rId10" Type="http://schemas.openxmlformats.org/officeDocument/2006/relationships/hyperlink" Target="http://zus.klecany.cz/obrazek_vypis.php?item=732&amp;sirka=500&amp;vyska=357&amp;table=2" TargetMode="External"/><Relationship Id="rId4" Type="http://schemas.openxmlformats.org/officeDocument/2006/relationships/hyperlink" Target="http://foe.obsidian.sk/files/show/galerie/54/kresba-portretov-kresleny-portret-14.jpg" TargetMode="External"/><Relationship Id="rId9" Type="http://schemas.openxmlformats.org/officeDocument/2006/relationships/hyperlink" Target="http://www.antikmasek.cz/53/068.JPG" TargetMode="External"/><Relationship Id="rId14" Type="http://schemas.openxmlformats.org/officeDocument/2006/relationships/hyperlink" Target="http://www.arthit.ru/leather/0099/leather-art-8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66" y="4541523"/>
            <a:ext cx="9144000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/>
              </a:rPr>
              <a:t>Autor: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/>
              </a:rPr>
              <a:t> Barbora Jedličková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79995"/>
            <a:ext cx="3006560" cy="538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9166" y="523221"/>
            <a:ext cx="18187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Kresba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outdoor4you.sk/kresba/kresba-vlkoline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771550"/>
            <a:ext cx="2664296" cy="3629249"/>
          </a:xfrm>
          <a:prstGeom prst="rect">
            <a:avLst/>
          </a:prstGeom>
          <a:noFill/>
        </p:spPr>
      </p:pic>
      <p:pic>
        <p:nvPicPr>
          <p:cNvPr id="10244" name="Picture 4" descr="http://www.aragorn.cz/galerie/kresba-tuzkou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52273">
            <a:off x="398549" y="1261983"/>
            <a:ext cx="2857169" cy="2995266"/>
          </a:xfrm>
          <a:prstGeom prst="rect">
            <a:avLst/>
          </a:prstGeom>
          <a:noFill/>
        </p:spPr>
      </p:pic>
      <p:pic>
        <p:nvPicPr>
          <p:cNvPr id="10246" name="Picture 6" descr="http://foe.obsidian.sk/files/show/galerie/54/kresba-portretov-kresleny-portret-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4036">
            <a:off x="5887619" y="619318"/>
            <a:ext cx="2708269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54" y="559418"/>
            <a:ext cx="398618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Co dnes vyzkoušíme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395536" y="1059582"/>
            <a:ext cx="2016224" cy="64807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yjádření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pomocí linií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3563888" y="987574"/>
            <a:ext cx="2016224" cy="59406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yužití </a:t>
            </a:r>
            <a:r>
              <a:rPr lang="cs-CZ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jen části papíru</a:t>
            </a:r>
            <a:endParaRPr lang="cs-CZ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6444208" y="987574"/>
            <a:ext cx="2232248" cy="71084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r>
              <a:rPr lang="cs-CZ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světlem a stínem</a:t>
            </a:r>
            <a:endParaRPr lang="cs-CZ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411760" y="1707654"/>
            <a:ext cx="412164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Jaké vidíš rozdíly mezi kresbou a malbou?</a:t>
            </a:r>
            <a:endParaRPr lang="cs-CZ" dirty="0"/>
          </a:p>
        </p:txBody>
      </p:sp>
      <p:pic>
        <p:nvPicPr>
          <p:cNvPr id="9218" name="Picture 2" descr="http://neseddoma.wbs.cz/kres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11710"/>
            <a:ext cx="3384376" cy="2759003"/>
          </a:xfrm>
          <a:prstGeom prst="rect">
            <a:avLst/>
          </a:prstGeom>
          <a:noFill/>
        </p:spPr>
      </p:pic>
      <p:pic>
        <p:nvPicPr>
          <p:cNvPr id="9220" name="Picture 4" descr="http://www.umelecketetovani.cz/Content/galerie/malba-kresba/malb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11710"/>
            <a:ext cx="3672408" cy="2754306"/>
          </a:xfrm>
          <a:prstGeom prst="rect">
            <a:avLst/>
          </a:prstGeom>
          <a:noFill/>
        </p:spPr>
      </p:pic>
      <p:pic>
        <p:nvPicPr>
          <p:cNvPr id="9224" name="Picture 8" descr="C:\Users\Lucie\AppData\Local\Microsoft\Windows\Temporary Internet Files\Content.IE5\YZTF68D7\MC90035641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795886"/>
            <a:ext cx="1346324" cy="1105613"/>
          </a:xfrm>
          <a:prstGeom prst="rect">
            <a:avLst/>
          </a:prstGeom>
          <a:noFill/>
        </p:spPr>
      </p:pic>
      <p:pic>
        <p:nvPicPr>
          <p:cNvPr id="9225" name="Picture 9" descr="C:\Users\Lucie\AppData\Local\Microsoft\Windows\Temporary Internet Files\Content.IE5\YZTF68D7\MC90030462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139702"/>
            <a:ext cx="1081036" cy="1080120"/>
          </a:xfrm>
          <a:prstGeom prst="rect">
            <a:avLst/>
          </a:prstGeom>
          <a:noFill/>
        </p:spPr>
      </p:pic>
      <p:sp>
        <p:nvSpPr>
          <p:cNvPr id="20" name="Násobení 19"/>
          <p:cNvSpPr/>
          <p:nvPr/>
        </p:nvSpPr>
        <p:spPr>
          <a:xfrm>
            <a:off x="4139952" y="3075806"/>
            <a:ext cx="576064" cy="79208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6" grpId="0" animBg="1"/>
      <p:bldP spid="18" grpId="0" animBg="1"/>
      <p:bldP spid="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23221"/>
            <a:ext cx="3059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Představitel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1059582"/>
            <a:ext cx="323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Jiří Winter</a:t>
            </a:r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1419622"/>
            <a:ext cx="36724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námý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také pod jménem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Neprakta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yl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český kreslíř, karikaturista, ilustrátor a humorista</a:t>
            </a:r>
          </a:p>
          <a:p>
            <a:pPr marL="285750" indent="-285750">
              <a:buFontTx/>
              <a:buChar char="-"/>
            </a:pPr>
            <a:r>
              <a:rPr lang="cs-CZ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svůj život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namaloval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přes 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35 000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kreslených vtipů</a:t>
            </a:r>
          </a:p>
          <a:p>
            <a:pPr marL="285750" indent="-285750">
              <a:buFontTx/>
              <a:buChar char="-"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media.novinky.cz/364/293648-original1-yvd5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9582"/>
            <a:ext cx="4824536" cy="3618402"/>
          </a:xfrm>
          <a:prstGeom prst="rect">
            <a:avLst/>
          </a:prstGeom>
          <a:noFill/>
        </p:spPr>
      </p:pic>
      <p:pic>
        <p:nvPicPr>
          <p:cNvPr id="7172" name="Picture 4" descr="http://www.antikmasek.cz/53/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31790"/>
            <a:ext cx="2232248" cy="205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23221"/>
            <a:ext cx="3376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Výtvarná technika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43807" y="1275606"/>
            <a:ext cx="5544615" cy="6771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Při kresbě můžeme využít velké množství kresebných pomůcek a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materiálů,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které budeme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kreslit.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123728" y="221171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užka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pastel, fix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11560" y="1347614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uhel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rudka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1923678"/>
            <a:ext cx="2336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uš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voskovky, pastelky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95536" y="3291830"/>
            <a:ext cx="799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Kresba vznikla jako pomoc malířům, sochařům, architektům, kteří si díky ní připravovali finální podobu svého díla.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Jako samostatná technika byla vnímána až později (15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 - 16. stol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ovací šipka 31"/>
          <p:cNvCxnSpPr>
            <a:endCxn id="11" idx="0"/>
          </p:cNvCxnSpPr>
          <p:nvPr/>
        </p:nvCxnSpPr>
        <p:spPr>
          <a:xfrm>
            <a:off x="2843808" y="1779662"/>
            <a:ext cx="135283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>
            <a:endCxn id="12" idx="3"/>
          </p:cNvCxnSpPr>
          <p:nvPr/>
        </p:nvCxnSpPr>
        <p:spPr>
          <a:xfrm flipH="1" flipV="1">
            <a:off x="1892680" y="1532280"/>
            <a:ext cx="951128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>
            <a:endCxn id="13" idx="0"/>
          </p:cNvCxnSpPr>
          <p:nvPr/>
        </p:nvCxnSpPr>
        <p:spPr>
          <a:xfrm flipH="1">
            <a:off x="1563997" y="1779662"/>
            <a:ext cx="127981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ovéPole 38"/>
          <p:cNvSpPr txBox="1"/>
          <p:nvPr/>
        </p:nvSpPr>
        <p:spPr>
          <a:xfrm>
            <a:off x="5292080" y="2283718"/>
            <a:ext cx="190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</a:t>
            </a:r>
            <a:r>
              <a:rPr lang="cs-CZ" dirty="0" smtClean="0"/>
              <a:t>apír</a:t>
            </a:r>
            <a:r>
              <a:rPr lang="cs-CZ" dirty="0" smtClean="0"/>
              <a:t>, karton, plast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7452320" y="213970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</a:t>
            </a:r>
            <a:r>
              <a:rPr lang="cs-CZ" dirty="0" smtClean="0"/>
              <a:t>ůže</a:t>
            </a:r>
            <a:r>
              <a:rPr lang="cs-CZ" dirty="0" smtClean="0"/>
              <a:t>, plátno</a:t>
            </a:r>
            <a:endParaRPr lang="cs-CZ" dirty="0"/>
          </a:p>
        </p:txBody>
      </p:sp>
      <p:cxnSp>
        <p:nvCxnSpPr>
          <p:cNvPr id="42" name="Přímá spojovací šipka 41"/>
          <p:cNvCxnSpPr>
            <a:endCxn id="39" idx="0"/>
          </p:cNvCxnSpPr>
          <p:nvPr/>
        </p:nvCxnSpPr>
        <p:spPr>
          <a:xfrm>
            <a:off x="5724128" y="1995686"/>
            <a:ext cx="52129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>
            <a:endCxn id="40" idx="0"/>
          </p:cNvCxnSpPr>
          <p:nvPr/>
        </p:nvCxnSpPr>
        <p:spPr>
          <a:xfrm>
            <a:off x="5724128" y="1995686"/>
            <a:ext cx="238478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 descr="C:\Users\Lucie\AppData\Local\Microsoft\Windows\Temporary Internet Files\Content.IE5\A3X3DAF3\MC90019813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3651870"/>
            <a:ext cx="1207987" cy="1373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29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19521"/>
            <a:ext cx="25907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Jdeme na to!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113588"/>
            <a:ext cx="7704856" cy="3847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Připrav si: papír; tužku; pastelky;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voskovky.</a:t>
            </a: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46504" y="1729140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779662"/>
            <a:ext cx="8662949" cy="15542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Na lavici si připrav pracovní plochu rozprostřením novin či igelitu a polož na ni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papír.</a:t>
            </a:r>
            <a:endParaRPr lang="cs-CZ" sz="19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Domluvte si společné téma či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dvě.</a:t>
            </a:r>
            <a:endParaRPr lang="cs-CZ" sz="19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Podle získaných informací vytvoř svou kresbu na tebou vybrané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téma.</a:t>
            </a:r>
            <a:endParaRPr lang="cs-CZ" sz="19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Využít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můžeš jak pouze tužku, tak dodat svému dílu barvy pomocí pastelek nebo</a:t>
            </a:r>
          </a:p>
          <a:p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voskovek.</a:t>
            </a:r>
            <a:endParaRPr lang="cs-CZ" sz="1900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4227934"/>
            <a:ext cx="6464398" cy="38472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V závěru hodiny si o vzniklých kresbách společně </a:t>
            </a:r>
            <a:r>
              <a:rPr lang="cs-CZ" sz="19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popovídáme.</a:t>
            </a:r>
            <a:endParaRPr lang="cs-CZ" sz="19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Lucie\AppData\Local\Microsoft\Windows\Temporary Internet Files\Content.IE5\YZTF68D7\MP9003415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003798"/>
            <a:ext cx="1394873" cy="1954858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67544" y="3579862"/>
            <a:ext cx="33684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- NEZAPOMEŇ NA </a:t>
            </a:r>
            <a:r>
              <a:rPr lang="cs-CZ" dirty="0" smtClean="0"/>
              <a:t>DETAILY!!!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19521"/>
            <a:ext cx="4644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275606"/>
            <a:ext cx="4786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Kreslit se dá i dle předlohy, ne jen podle paměti.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2067694"/>
            <a:ext cx="695966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- Vytvořte si společně zátiší (= několik předmětů položených vedle sebe</a:t>
            </a:r>
            <a:r>
              <a:rPr lang="cs-CZ" dirty="0" smtClean="0"/>
              <a:t>).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Pokus se co nejlépe dané předměty překreslit na </a:t>
            </a:r>
            <a:r>
              <a:rPr lang="cs-CZ" dirty="0" smtClean="0"/>
              <a:t>papír.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Soustřeď se na detaily předmětů, ale také na světlo a </a:t>
            </a:r>
            <a:r>
              <a:rPr lang="cs-CZ" dirty="0" smtClean="0"/>
              <a:t>stín. </a:t>
            </a:r>
            <a:endParaRPr lang="cs-CZ" dirty="0"/>
          </a:p>
        </p:txBody>
      </p:sp>
      <p:sp>
        <p:nvSpPr>
          <p:cNvPr id="6" name="Elipsa 5"/>
          <p:cNvSpPr/>
          <p:nvPr/>
        </p:nvSpPr>
        <p:spPr>
          <a:xfrm>
            <a:off x="5292080" y="699542"/>
            <a:ext cx="309634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Vyzkoušíme si kresbu zátiší</a:t>
            </a:r>
            <a:endParaRPr lang="cs-CZ" dirty="0"/>
          </a:p>
        </p:txBody>
      </p:sp>
      <p:pic>
        <p:nvPicPr>
          <p:cNvPr id="4098" name="Picture 2" descr="http://zus.klecany.cz/obrazek_vypis.php?item=732&amp;sirka=500&amp;vyska=357&amp;table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80285">
            <a:off x="708894" y="3146377"/>
            <a:ext cx="2448272" cy="1748067"/>
          </a:xfrm>
          <a:prstGeom prst="rect">
            <a:avLst/>
          </a:prstGeom>
          <a:noFill/>
        </p:spPr>
      </p:pic>
      <p:pic>
        <p:nvPicPr>
          <p:cNvPr id="4100" name="Picture 4" descr="http://www.zus-sologubova.cz/soubory/galerie/90_jonas%20vachta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0485">
            <a:off x="6855167" y="2525398"/>
            <a:ext cx="2050877" cy="2520280"/>
          </a:xfrm>
          <a:prstGeom prst="rect">
            <a:avLst/>
          </a:prstGeom>
          <a:noFill/>
        </p:spPr>
      </p:pic>
      <p:pic>
        <p:nvPicPr>
          <p:cNvPr id="4102" name="Picture 6" descr="http://www.iic.cas.cz/~petrb/foto/foto3/zatisi/img0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3377">
            <a:off x="3635896" y="3075806"/>
            <a:ext cx="2771800" cy="1861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1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19521"/>
            <a:ext cx="1763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neseddoma.wbs.cz/kres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699543"/>
            <a:ext cx="2914882" cy="2376263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868144" y="699542"/>
            <a:ext cx="99257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Drawing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zus.klecany.cz/obrazek_vypis.php?item=732&amp;sirka=500&amp;vyska=357&amp;table=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787774"/>
            <a:ext cx="3096344" cy="2210791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5940152" y="2787774"/>
            <a:ext cx="934871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endParaRPr lang="cs-CZ" dirty="0"/>
          </a:p>
        </p:txBody>
      </p:sp>
      <p:pic>
        <p:nvPicPr>
          <p:cNvPr id="3075" name="Picture 3" descr="http://g.denik.cz/66/49/jiri-hirsl-kreslir_denik-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87574"/>
            <a:ext cx="3168352" cy="237626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251520" y="987574"/>
            <a:ext cx="142859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Draughtsman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ipka doleva 12"/>
          <p:cNvSpPr/>
          <p:nvPr/>
        </p:nvSpPr>
        <p:spPr>
          <a:xfrm rot="20663132">
            <a:off x="2506824" y="1365105"/>
            <a:ext cx="701694" cy="26752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7" name="Picture 5" descr="http://www.arthit.ru/leather/0099/leather-art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283718"/>
            <a:ext cx="2532945" cy="2160240"/>
          </a:xfrm>
          <a:prstGeom prst="rect">
            <a:avLst/>
          </a:prstGeom>
          <a:noFill/>
        </p:spPr>
      </p:pic>
      <p:pic>
        <p:nvPicPr>
          <p:cNvPr id="3073" name="Picture 1" descr="C:\Users\Lucie\AppData\Local\Microsoft\Windows\Temporary Internet Files\Content.IE5\YZTF68D7\MP90040119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291830"/>
            <a:ext cx="2135003" cy="170765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55576" y="3291830"/>
            <a:ext cx="128830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Wax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crayon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75856" y="2283718"/>
            <a:ext cx="8899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dirty="0" err="1" smtClean="0"/>
              <a:t>Leather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3" grpId="0" animBg="1"/>
      <p:bldP spid="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10055" y="1203598"/>
            <a:ext cx="8352928" cy="3539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3"/>
              </a:rPr>
              <a:t>http://www.outdoor4you.sk/kresba/kresba-vlkolinec1.jpg</a:t>
            </a:r>
            <a:r>
              <a:rPr lang="cs-CZ" sz="1600" dirty="0" smtClean="0">
                <a:solidFill>
                  <a:schemeClr val="tx1"/>
                </a:solidFill>
              </a:rPr>
              <a:t>			slide 1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4"/>
              </a:rPr>
              <a:t>http://foe.obsidian.sk/files/show/galerie/54/kresba-portretov-kresleny-portret-14.jpg</a:t>
            </a:r>
            <a:r>
              <a:rPr lang="cs-CZ" sz="1600" dirty="0" smtClean="0">
                <a:solidFill>
                  <a:schemeClr val="tx1"/>
                </a:solidFill>
              </a:rPr>
              <a:t>	slide 1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5"/>
              </a:rPr>
              <a:t>http://www.</a:t>
            </a:r>
            <a:r>
              <a:rPr lang="cs-CZ" sz="1600" dirty="0" err="1" smtClean="0">
                <a:solidFill>
                  <a:schemeClr val="tx1"/>
                </a:solidFill>
                <a:hlinkClick r:id="rId5"/>
              </a:rPr>
              <a:t>aragorn.cz</a:t>
            </a:r>
            <a:r>
              <a:rPr lang="cs-CZ" sz="1600" dirty="0" smtClean="0">
                <a:solidFill>
                  <a:schemeClr val="tx1"/>
                </a:solidFill>
                <a:hlinkClick r:id="rId5"/>
              </a:rPr>
              <a:t>/galerie/kresba-</a:t>
            </a:r>
            <a:r>
              <a:rPr lang="cs-CZ" sz="1600" dirty="0" err="1" smtClean="0">
                <a:solidFill>
                  <a:schemeClr val="tx1"/>
                </a:solidFill>
                <a:hlinkClick r:id="rId5"/>
              </a:rPr>
              <a:t>tuzkou</a:t>
            </a:r>
            <a:r>
              <a:rPr lang="cs-CZ" sz="1600" dirty="0" smtClean="0">
                <a:solidFill>
                  <a:schemeClr val="tx1"/>
                </a:solidFill>
                <a:hlinkClick r:id="rId5"/>
              </a:rPr>
              <a:t>-2.jpg</a:t>
            </a:r>
            <a:r>
              <a:rPr lang="cs-CZ" sz="1600" dirty="0" smtClean="0">
                <a:solidFill>
                  <a:schemeClr val="tx1"/>
                </a:solidFill>
              </a:rPr>
              <a:t>				slide 1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6"/>
              </a:rPr>
              <a:t>http://neseddoma.wbs.cz/kresba.jpg</a:t>
            </a:r>
            <a:r>
              <a:rPr lang="cs-CZ" sz="1600" dirty="0" smtClean="0">
                <a:solidFill>
                  <a:schemeClr val="tx1"/>
                </a:solidFill>
              </a:rPr>
              <a:t> 				     slide 2, slide 7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7"/>
              </a:rPr>
              <a:t>http://www.</a:t>
            </a:r>
            <a:r>
              <a:rPr lang="cs-CZ" sz="1600" dirty="0" err="1" smtClean="0">
                <a:solidFill>
                  <a:schemeClr val="tx1"/>
                </a:solidFill>
                <a:hlinkClick r:id="rId7"/>
              </a:rPr>
              <a:t>umelecketetovani.cz</a:t>
            </a:r>
            <a:r>
              <a:rPr lang="cs-CZ" sz="1600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hlinkClick r:id="rId7"/>
              </a:rPr>
              <a:t>Content</a:t>
            </a:r>
            <a:r>
              <a:rPr lang="cs-CZ" sz="1600" dirty="0" smtClean="0">
                <a:solidFill>
                  <a:schemeClr val="tx1"/>
                </a:solidFill>
                <a:hlinkClick r:id="rId7"/>
              </a:rPr>
              <a:t>/galerie/malba-kresba/malba.</a:t>
            </a:r>
            <a:r>
              <a:rPr lang="cs-CZ" sz="1600" dirty="0" err="1" smtClean="0">
                <a:solidFill>
                  <a:schemeClr val="tx1"/>
                </a:solidFill>
                <a:hlinkClick r:id="rId7"/>
              </a:rPr>
              <a:t>jpg</a:t>
            </a:r>
            <a:r>
              <a:rPr lang="cs-CZ" sz="1600" dirty="0" smtClean="0">
                <a:solidFill>
                  <a:schemeClr val="tx1"/>
                </a:solidFill>
              </a:rPr>
              <a:t> 		slide 2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8"/>
              </a:rPr>
              <a:t>http://media.novinky.</a:t>
            </a:r>
            <a:r>
              <a:rPr lang="cs-CZ" sz="1600" dirty="0" err="1" smtClean="0">
                <a:solidFill>
                  <a:schemeClr val="tx1"/>
                </a:solidFill>
                <a:hlinkClick r:id="rId8"/>
              </a:rPr>
              <a:t>cz</a:t>
            </a:r>
            <a:r>
              <a:rPr lang="cs-CZ" sz="1600" dirty="0" smtClean="0">
                <a:solidFill>
                  <a:schemeClr val="tx1"/>
                </a:solidFill>
                <a:hlinkClick r:id="rId8"/>
              </a:rPr>
              <a:t>/364/293648-original1-yvd5t.jpg</a:t>
            </a:r>
            <a:r>
              <a:rPr lang="cs-CZ" sz="1600" dirty="0" smtClean="0">
                <a:solidFill>
                  <a:schemeClr val="tx1"/>
                </a:solidFill>
              </a:rPr>
              <a:t>			slide 3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9"/>
              </a:rPr>
              <a:t> http://www.</a:t>
            </a:r>
            <a:r>
              <a:rPr lang="cs-CZ" sz="1600" dirty="0" err="1" smtClean="0">
                <a:solidFill>
                  <a:schemeClr val="tx1"/>
                </a:solidFill>
                <a:hlinkClick r:id="rId9"/>
              </a:rPr>
              <a:t>antikmasek.cz</a:t>
            </a:r>
            <a:r>
              <a:rPr lang="cs-CZ" sz="1600" dirty="0" smtClean="0">
                <a:solidFill>
                  <a:schemeClr val="tx1"/>
                </a:solidFill>
                <a:hlinkClick r:id="rId9"/>
              </a:rPr>
              <a:t>/53/068.JPG</a:t>
            </a:r>
            <a:r>
              <a:rPr lang="cs-CZ" sz="1600" dirty="0" smtClean="0">
                <a:solidFill>
                  <a:schemeClr val="tx1"/>
                </a:solidFill>
              </a:rPr>
              <a:t>					slide 3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10"/>
              </a:rPr>
              <a:t>http://zus.klecany.cz/obrazek_vypis.php?item=732&amp;sirka=500&amp;vyska=357&amp;table=2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sz="1600" dirty="0" smtClean="0">
                <a:solidFill>
                  <a:schemeClr val="tx1"/>
                </a:solidFill>
              </a:rPr>
              <a:t>							     slide 6, slide 7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  <a:hlinkClick r:id="rId11"/>
              </a:rPr>
              <a:t>http://www.</a:t>
            </a:r>
            <a:r>
              <a:rPr lang="cs-CZ" sz="1600" dirty="0" err="1" smtClean="0">
                <a:solidFill>
                  <a:schemeClr val="tx1"/>
                </a:solidFill>
                <a:hlinkClick r:id="rId11"/>
              </a:rPr>
              <a:t>zus</a:t>
            </a:r>
            <a:r>
              <a:rPr lang="cs-CZ" sz="1600" dirty="0" smtClean="0">
                <a:solidFill>
                  <a:schemeClr val="tx1"/>
                </a:solidFill>
                <a:hlinkClick r:id="rId11"/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  <a:hlinkClick r:id="rId11"/>
              </a:rPr>
              <a:t>sologubova.cz</a:t>
            </a:r>
            <a:r>
              <a:rPr lang="cs-CZ" sz="1600" dirty="0" smtClean="0">
                <a:solidFill>
                  <a:schemeClr val="tx1"/>
                </a:solidFill>
                <a:hlinkClick r:id="rId11"/>
              </a:rPr>
              <a:t>/soubory/galerie/90_</a:t>
            </a:r>
            <a:r>
              <a:rPr lang="cs-CZ" sz="1600" dirty="0" err="1" smtClean="0">
                <a:solidFill>
                  <a:schemeClr val="tx1"/>
                </a:solidFill>
                <a:hlinkClick r:id="rId11"/>
              </a:rPr>
              <a:t>jonas</a:t>
            </a:r>
            <a:r>
              <a:rPr lang="cs-CZ" sz="1600" dirty="0" smtClean="0">
                <a:solidFill>
                  <a:schemeClr val="tx1"/>
                </a:solidFill>
                <a:hlinkClick r:id="rId11"/>
              </a:rPr>
              <a:t>%20vachta_</a:t>
            </a:r>
            <a:r>
              <a:rPr lang="cs-CZ" sz="1600" dirty="0" err="1" smtClean="0">
                <a:solidFill>
                  <a:schemeClr val="tx1"/>
                </a:solidFill>
                <a:hlinkClick r:id="rId11"/>
              </a:rPr>
              <a:t>resize.jpg</a:t>
            </a:r>
            <a:r>
              <a:rPr lang="cs-CZ" sz="1600" dirty="0" smtClean="0">
                <a:solidFill>
                  <a:schemeClr val="tx1"/>
                </a:solidFill>
              </a:rPr>
              <a:t> 	slide 6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12"/>
              </a:rPr>
              <a:t> http://www.</a:t>
            </a:r>
            <a:r>
              <a:rPr lang="cs-CZ" sz="1600" dirty="0" err="1" smtClean="0">
                <a:solidFill>
                  <a:schemeClr val="tx1"/>
                </a:solidFill>
                <a:hlinkClick r:id="rId12"/>
              </a:rPr>
              <a:t>iic.cas.cz</a:t>
            </a:r>
            <a:r>
              <a:rPr lang="cs-CZ" sz="1600" dirty="0" smtClean="0">
                <a:solidFill>
                  <a:schemeClr val="tx1"/>
                </a:solidFill>
                <a:hlinkClick r:id="rId12"/>
              </a:rPr>
              <a:t>/~</a:t>
            </a:r>
            <a:r>
              <a:rPr lang="cs-CZ" sz="1600" dirty="0" err="1" smtClean="0">
                <a:solidFill>
                  <a:schemeClr val="tx1"/>
                </a:solidFill>
                <a:hlinkClick r:id="rId12"/>
              </a:rPr>
              <a:t>petrb</a:t>
            </a:r>
            <a:r>
              <a:rPr lang="cs-CZ" sz="1600" dirty="0" smtClean="0">
                <a:solidFill>
                  <a:schemeClr val="tx1"/>
                </a:solidFill>
                <a:hlinkClick r:id="rId12"/>
              </a:rPr>
              <a:t>/foto/foto3/</a:t>
            </a:r>
            <a:r>
              <a:rPr lang="cs-CZ" sz="1600" dirty="0" err="1" smtClean="0">
                <a:solidFill>
                  <a:schemeClr val="tx1"/>
                </a:solidFill>
                <a:hlinkClick r:id="rId12"/>
              </a:rPr>
              <a:t>zatisi</a:t>
            </a:r>
            <a:r>
              <a:rPr lang="cs-CZ" sz="1600" dirty="0" smtClean="0">
                <a:solidFill>
                  <a:schemeClr val="tx1"/>
                </a:solidFill>
                <a:hlinkClick r:id="rId12"/>
              </a:rPr>
              <a:t>/img00001.jpg</a:t>
            </a:r>
            <a:r>
              <a:rPr lang="cs-CZ" sz="1600" dirty="0" smtClean="0">
                <a:solidFill>
                  <a:schemeClr val="tx1"/>
                </a:solidFill>
              </a:rPr>
              <a:t>			slide 6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http://g.</a:t>
            </a:r>
            <a:r>
              <a:rPr lang="cs-CZ" sz="1600" dirty="0" err="1" smtClean="0">
                <a:solidFill>
                  <a:schemeClr val="tx1"/>
                </a:solidFill>
                <a:hlinkClick r:id="rId13"/>
              </a:rPr>
              <a:t>denik.cz</a:t>
            </a: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/66/49/</a:t>
            </a:r>
            <a:r>
              <a:rPr lang="cs-CZ" sz="1600" dirty="0" err="1" smtClean="0">
                <a:solidFill>
                  <a:schemeClr val="tx1"/>
                </a:solidFill>
                <a:hlinkClick r:id="rId13"/>
              </a:rPr>
              <a:t>jiri</a:t>
            </a: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  <a:hlinkClick r:id="rId13"/>
              </a:rPr>
              <a:t>hirsl</a:t>
            </a: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  <a:hlinkClick r:id="rId13"/>
              </a:rPr>
              <a:t>kreslir</a:t>
            </a: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_</a:t>
            </a:r>
            <a:r>
              <a:rPr lang="cs-CZ" sz="1600" dirty="0" err="1" smtClean="0">
                <a:solidFill>
                  <a:schemeClr val="tx1"/>
                </a:solidFill>
                <a:hlinkClick r:id="rId13"/>
              </a:rPr>
              <a:t>denik</a:t>
            </a:r>
            <a:r>
              <a:rPr lang="cs-CZ" sz="1600" dirty="0" smtClean="0">
                <a:solidFill>
                  <a:schemeClr val="tx1"/>
                </a:solidFill>
                <a:hlinkClick r:id="rId13"/>
              </a:rPr>
              <a:t>-380.jpg</a:t>
            </a:r>
            <a:r>
              <a:rPr lang="cs-CZ" sz="1600" dirty="0" smtClean="0">
                <a:solidFill>
                  <a:schemeClr val="tx1"/>
                </a:solidFill>
              </a:rPr>
              <a:t> 				slide 7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  <a:hlinkClick r:id="rId14"/>
              </a:rPr>
              <a:t>http://www.</a:t>
            </a:r>
            <a:r>
              <a:rPr lang="cs-CZ" sz="1600" dirty="0" err="1" smtClean="0">
                <a:solidFill>
                  <a:schemeClr val="tx1"/>
                </a:solidFill>
                <a:hlinkClick r:id="rId14"/>
              </a:rPr>
              <a:t>arthit.ru</a:t>
            </a:r>
            <a:r>
              <a:rPr lang="cs-CZ" sz="1600" dirty="0" smtClean="0">
                <a:solidFill>
                  <a:schemeClr val="tx1"/>
                </a:solidFill>
                <a:hlinkClick r:id="rId14"/>
              </a:rPr>
              <a:t>/</a:t>
            </a:r>
            <a:r>
              <a:rPr lang="cs-CZ" sz="1600" dirty="0" err="1" smtClean="0">
                <a:solidFill>
                  <a:schemeClr val="tx1"/>
                </a:solidFill>
                <a:hlinkClick r:id="rId14"/>
              </a:rPr>
              <a:t>leather</a:t>
            </a:r>
            <a:r>
              <a:rPr lang="cs-CZ" sz="1600" dirty="0" smtClean="0">
                <a:solidFill>
                  <a:schemeClr val="tx1"/>
                </a:solidFill>
                <a:hlinkClick r:id="rId14"/>
              </a:rPr>
              <a:t>/0099/</a:t>
            </a:r>
            <a:r>
              <a:rPr lang="cs-CZ" sz="1600" dirty="0" err="1" smtClean="0">
                <a:solidFill>
                  <a:schemeClr val="tx1"/>
                </a:solidFill>
                <a:hlinkClick r:id="rId14"/>
              </a:rPr>
              <a:t>leather</a:t>
            </a:r>
            <a:r>
              <a:rPr lang="cs-CZ" sz="1600" dirty="0" smtClean="0">
                <a:solidFill>
                  <a:schemeClr val="tx1"/>
                </a:solidFill>
                <a:hlinkClick r:id="rId14"/>
              </a:rPr>
              <a:t>-</a:t>
            </a:r>
            <a:r>
              <a:rPr lang="cs-CZ" sz="1600" dirty="0" err="1" smtClean="0">
                <a:solidFill>
                  <a:schemeClr val="tx1"/>
                </a:solidFill>
                <a:hlinkClick r:id="rId14"/>
              </a:rPr>
              <a:t>art</a:t>
            </a:r>
            <a:r>
              <a:rPr lang="cs-CZ" sz="1600" dirty="0" smtClean="0">
                <a:solidFill>
                  <a:schemeClr val="tx1"/>
                </a:solidFill>
                <a:hlinkClick r:id="rId14"/>
              </a:rPr>
              <a:t>-8.jpg</a:t>
            </a:r>
            <a:r>
              <a:rPr lang="cs-CZ" sz="1600" dirty="0" smtClean="0">
                <a:solidFill>
                  <a:schemeClr val="tx1"/>
                </a:solidFill>
              </a:rPr>
              <a:t> 				slide 7</a:t>
            </a:r>
          </a:p>
          <a:p>
            <a:pPr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 Obrázky databáze klipart					     slide 4, slide 5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531537"/>
            <a:ext cx="4283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23221"/>
            <a:ext cx="3347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13.9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927035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Barbora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Jedličková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Kresba, Jiří Winter, zátiší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techniku volné kresby a kresby zátiší.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TC102455610[[fn=Podzim]]</Template>
  <TotalTime>4959</TotalTime>
  <Words>616</Words>
  <Application>Microsoft Office PowerPoint</Application>
  <PresentationFormat>Předvádění na obrazovce (16:9)</PresentationFormat>
  <Paragraphs>87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Autumn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</dc:creator>
  <cp:lastModifiedBy>kadlecova</cp:lastModifiedBy>
  <cp:revision>44</cp:revision>
  <dcterms:created xsi:type="dcterms:W3CDTF">2013-03-21T11:20:59Z</dcterms:created>
  <dcterms:modified xsi:type="dcterms:W3CDTF">2013-06-23T19:50:21Z</dcterms:modified>
</cp:coreProperties>
</file>