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22D9B-BD69-41B2-A074-31254EE1F374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7F73E41A-CDB4-4A13-B91A-8E62B54C99B9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Hospodářský význam hmyzu</a:t>
          </a:r>
          <a:endParaRPr lang="cs-CZ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ED6A4-F071-4386-9C10-EE3176A1CA28}" type="parTrans" cxnId="{06216C0C-D20F-4A04-969E-89EDF370579B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1BE760E9-DA16-4808-A672-927E13A392F3}" type="sibTrans" cxnId="{06216C0C-D20F-4A04-969E-89EDF370579B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7C2BC177-58D4-4A1D-8F00-77D9B77F32E7}">
      <dgm:prSet phldrT="[Text]" custT="1"/>
      <dgm:spPr/>
      <dgm:t>
        <a:bodyPr/>
        <a:lstStyle/>
        <a:p>
          <a:r>
            <a:rPr lang="cs-CZ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Užitkový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včela medonosná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bourec morušový</a:t>
          </a:r>
          <a:endParaRPr lang="cs-CZ" sz="1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8FF580-87A4-4538-A9D9-7469A51AEA1A}" type="parTrans" cxnId="{2C94211C-135F-491B-B027-2D068F21DFAA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C46F220D-20BF-47C6-9485-8BEFA4C719F4}" type="sibTrans" cxnId="{2C94211C-135F-491B-B027-2D068F21DFAA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7883DD50-662B-42DF-8ECA-6BA2F0225900}">
      <dgm:prSet phldrT="[Text]" custT="1"/>
      <dgm:spPr/>
      <dgm:t>
        <a:bodyPr/>
        <a:lstStyle/>
        <a:p>
          <a:r>
            <a:rPr lang="cs-CZ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Škodlivý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štěnice, vši, 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komáři, blechy, 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lýkožrout, kůrovec</a:t>
          </a:r>
          <a:endParaRPr lang="cs-CZ" sz="1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7B8158-045C-4A75-AC38-510B0D80F592}" type="parTrans" cxnId="{2EC598B8-502E-4938-85B6-821899CCD611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9D754FB4-B0B1-469F-8398-4B242D67ADA0}" type="sibTrans" cxnId="{2EC598B8-502E-4938-85B6-821899CCD611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AB8D4261-6971-4957-BB06-BD97180EDCD1}">
      <dgm:prSet phldrT="[Text]" custT="1"/>
      <dgm:spPr/>
      <dgm:t>
        <a:bodyPr/>
        <a:lstStyle/>
        <a:p>
          <a:r>
            <a:rPr lang="cs-CZ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Užitečný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mravenec lesní</a:t>
          </a:r>
        </a:p>
        <a:p>
          <a:r>
            <a:rPr lang="cs-CZ" sz="1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čmelák zemní</a:t>
          </a:r>
          <a:endParaRPr lang="cs-CZ" sz="1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5C628-C498-42B1-A14A-7E6252AD4FF9}" type="parTrans" cxnId="{389C1791-7300-4EC1-BB5D-BED1946DFC4D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A971210F-5330-4995-8C38-3AE384F67F26}" type="sibTrans" cxnId="{389C1791-7300-4EC1-BB5D-BED1946DFC4D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B7F5DA7B-21E4-4773-8197-EE2D415BF4EF}" type="pres">
      <dgm:prSet presAssocID="{BC022D9B-BD69-41B2-A074-31254EE1F3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10198B0-F2F4-4754-8463-71C264433B00}" type="pres">
      <dgm:prSet presAssocID="{7F73E41A-CDB4-4A13-B91A-8E62B54C99B9}" presName="singleCycle" presStyleCnt="0"/>
      <dgm:spPr/>
    </dgm:pt>
    <dgm:pt modelId="{1B9AB059-D8A2-4ADB-9D05-8C5B0C03C97A}" type="pres">
      <dgm:prSet presAssocID="{7F73E41A-CDB4-4A13-B91A-8E62B54C99B9}" presName="singleCenter" presStyleLbl="node1" presStyleIdx="0" presStyleCnt="4" custScaleX="187011" custScaleY="53113" custLinFactNeighborX="-14995" custLinFactNeighborY="-9035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362267E1-B4E4-4FB3-B7EB-D2A98B8D151D}" type="pres">
      <dgm:prSet presAssocID="{EE8FF580-87A4-4538-A9D9-7469A51AEA1A}" presName="Name56" presStyleLbl="parChTrans1D2" presStyleIdx="0" presStyleCnt="3"/>
      <dgm:spPr/>
      <dgm:t>
        <a:bodyPr/>
        <a:lstStyle/>
        <a:p>
          <a:endParaRPr lang="cs-CZ"/>
        </a:p>
      </dgm:t>
    </dgm:pt>
    <dgm:pt modelId="{121DC46E-469D-41B5-B1C8-C576AF229549}" type="pres">
      <dgm:prSet presAssocID="{7C2BC177-58D4-4A1D-8F00-77D9B77F32E7}" presName="text0" presStyleLbl="node1" presStyleIdx="1" presStyleCnt="4" custScaleX="233308" custScaleY="1344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F2C85-EBC6-46CA-9B53-44AF1BA4AFBA}" type="pres">
      <dgm:prSet presAssocID="{387B8158-045C-4A75-AC38-510B0D80F592}" presName="Name56" presStyleLbl="parChTrans1D2" presStyleIdx="1" presStyleCnt="3"/>
      <dgm:spPr/>
      <dgm:t>
        <a:bodyPr/>
        <a:lstStyle/>
        <a:p>
          <a:endParaRPr lang="cs-CZ"/>
        </a:p>
      </dgm:t>
    </dgm:pt>
    <dgm:pt modelId="{3DCE449E-8AFA-4DE7-92D3-17D4604D254B}" type="pres">
      <dgm:prSet presAssocID="{7883DD50-662B-42DF-8ECA-6BA2F0225900}" presName="text0" presStyleLbl="node1" presStyleIdx="2" presStyleCnt="4" custScaleX="246857" custScaleY="158927" custRadScaleRad="145518" custRadScaleInc="-386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F8D49A-3B17-4F71-893D-48CEF5C5D4D5}" type="pres">
      <dgm:prSet presAssocID="{CC85C628-C498-42B1-A14A-7E6252AD4FF9}" presName="Name56" presStyleLbl="parChTrans1D2" presStyleIdx="2" presStyleCnt="3"/>
      <dgm:spPr/>
      <dgm:t>
        <a:bodyPr/>
        <a:lstStyle/>
        <a:p>
          <a:endParaRPr lang="cs-CZ"/>
        </a:p>
      </dgm:t>
    </dgm:pt>
    <dgm:pt modelId="{39F9F094-FAAB-4BA5-AEF9-906EE6523CD0}" type="pres">
      <dgm:prSet presAssocID="{AB8D4261-6971-4957-BB06-BD97180EDCD1}" presName="text0" presStyleLbl="node1" presStyleIdx="3" presStyleCnt="4" custScaleX="263999" custScaleY="126252" custRadScaleRad="127515" custRadScaleInc="131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0A82601-E3DC-4476-9FC6-B6A27FC4B2C7}" type="presOf" srcId="{7C2BC177-58D4-4A1D-8F00-77D9B77F32E7}" destId="{121DC46E-469D-41B5-B1C8-C576AF229549}" srcOrd="0" destOrd="0" presId="urn:microsoft.com/office/officeart/2008/layout/RadialCluster"/>
    <dgm:cxn modelId="{4C9D969A-2313-42B1-9DA0-004F39A83744}" type="presOf" srcId="{AB8D4261-6971-4957-BB06-BD97180EDCD1}" destId="{39F9F094-FAAB-4BA5-AEF9-906EE6523CD0}" srcOrd="0" destOrd="0" presId="urn:microsoft.com/office/officeart/2008/layout/RadialCluster"/>
    <dgm:cxn modelId="{06216C0C-D20F-4A04-969E-89EDF370579B}" srcId="{BC022D9B-BD69-41B2-A074-31254EE1F374}" destId="{7F73E41A-CDB4-4A13-B91A-8E62B54C99B9}" srcOrd="0" destOrd="0" parTransId="{C33ED6A4-F071-4386-9C10-EE3176A1CA28}" sibTransId="{1BE760E9-DA16-4808-A672-927E13A392F3}"/>
    <dgm:cxn modelId="{389C1791-7300-4EC1-BB5D-BED1946DFC4D}" srcId="{7F73E41A-CDB4-4A13-B91A-8E62B54C99B9}" destId="{AB8D4261-6971-4957-BB06-BD97180EDCD1}" srcOrd="2" destOrd="0" parTransId="{CC85C628-C498-42B1-A14A-7E6252AD4FF9}" sibTransId="{A971210F-5330-4995-8C38-3AE384F67F26}"/>
    <dgm:cxn modelId="{E359F9D4-A3F8-4521-A9DA-ABE64A8AB973}" type="presOf" srcId="{387B8158-045C-4A75-AC38-510B0D80F592}" destId="{01FF2C85-EBC6-46CA-9B53-44AF1BA4AFBA}" srcOrd="0" destOrd="0" presId="urn:microsoft.com/office/officeart/2008/layout/RadialCluster"/>
    <dgm:cxn modelId="{497CD2BC-43FE-4134-B7B9-1C553A1A1DA4}" type="presOf" srcId="{CC85C628-C498-42B1-A14A-7E6252AD4FF9}" destId="{ADF8D49A-3B17-4F71-893D-48CEF5C5D4D5}" srcOrd="0" destOrd="0" presId="urn:microsoft.com/office/officeart/2008/layout/RadialCluster"/>
    <dgm:cxn modelId="{685E3298-5E63-4158-81BD-389A55A01396}" type="presOf" srcId="{7883DD50-662B-42DF-8ECA-6BA2F0225900}" destId="{3DCE449E-8AFA-4DE7-92D3-17D4604D254B}" srcOrd="0" destOrd="0" presId="urn:microsoft.com/office/officeart/2008/layout/RadialCluster"/>
    <dgm:cxn modelId="{2C94211C-135F-491B-B027-2D068F21DFAA}" srcId="{7F73E41A-CDB4-4A13-B91A-8E62B54C99B9}" destId="{7C2BC177-58D4-4A1D-8F00-77D9B77F32E7}" srcOrd="0" destOrd="0" parTransId="{EE8FF580-87A4-4538-A9D9-7469A51AEA1A}" sibTransId="{C46F220D-20BF-47C6-9485-8BEFA4C719F4}"/>
    <dgm:cxn modelId="{AA637F2D-5048-4E74-86F7-4EC646DB71CE}" type="presOf" srcId="{7F73E41A-CDB4-4A13-B91A-8E62B54C99B9}" destId="{1B9AB059-D8A2-4ADB-9D05-8C5B0C03C97A}" srcOrd="0" destOrd="0" presId="urn:microsoft.com/office/officeart/2008/layout/RadialCluster"/>
    <dgm:cxn modelId="{7BC455BF-9434-4FFE-B05E-057E8A6CFCE0}" type="presOf" srcId="{EE8FF580-87A4-4538-A9D9-7469A51AEA1A}" destId="{362267E1-B4E4-4FB3-B7EB-D2A98B8D151D}" srcOrd="0" destOrd="0" presId="urn:microsoft.com/office/officeart/2008/layout/RadialCluster"/>
    <dgm:cxn modelId="{4F31D4FC-0BC7-4F21-BF40-25DC509884C1}" type="presOf" srcId="{BC022D9B-BD69-41B2-A074-31254EE1F374}" destId="{B7F5DA7B-21E4-4773-8197-EE2D415BF4EF}" srcOrd="0" destOrd="0" presId="urn:microsoft.com/office/officeart/2008/layout/RadialCluster"/>
    <dgm:cxn modelId="{2EC598B8-502E-4938-85B6-821899CCD611}" srcId="{7F73E41A-CDB4-4A13-B91A-8E62B54C99B9}" destId="{7883DD50-662B-42DF-8ECA-6BA2F0225900}" srcOrd="1" destOrd="0" parTransId="{387B8158-045C-4A75-AC38-510B0D80F592}" sibTransId="{9D754FB4-B0B1-469F-8398-4B242D67ADA0}"/>
    <dgm:cxn modelId="{B3CB2E1B-9E24-4758-A4BB-A4AC7CFE47F6}" type="presParOf" srcId="{B7F5DA7B-21E4-4773-8197-EE2D415BF4EF}" destId="{210198B0-F2F4-4754-8463-71C264433B00}" srcOrd="0" destOrd="0" presId="urn:microsoft.com/office/officeart/2008/layout/RadialCluster"/>
    <dgm:cxn modelId="{791EEFC3-1C70-4DF3-964E-221782147A2B}" type="presParOf" srcId="{210198B0-F2F4-4754-8463-71C264433B00}" destId="{1B9AB059-D8A2-4ADB-9D05-8C5B0C03C97A}" srcOrd="0" destOrd="0" presId="urn:microsoft.com/office/officeart/2008/layout/RadialCluster"/>
    <dgm:cxn modelId="{4AEAAA45-977F-4FEB-A88D-8392B20F6E11}" type="presParOf" srcId="{210198B0-F2F4-4754-8463-71C264433B00}" destId="{362267E1-B4E4-4FB3-B7EB-D2A98B8D151D}" srcOrd="1" destOrd="0" presId="urn:microsoft.com/office/officeart/2008/layout/RadialCluster"/>
    <dgm:cxn modelId="{26619C26-3778-4DDE-B7AA-02E8B581375A}" type="presParOf" srcId="{210198B0-F2F4-4754-8463-71C264433B00}" destId="{121DC46E-469D-41B5-B1C8-C576AF229549}" srcOrd="2" destOrd="0" presId="urn:microsoft.com/office/officeart/2008/layout/RadialCluster"/>
    <dgm:cxn modelId="{0DFED065-3E52-42A3-9767-DCCD589AAA0A}" type="presParOf" srcId="{210198B0-F2F4-4754-8463-71C264433B00}" destId="{01FF2C85-EBC6-46CA-9B53-44AF1BA4AFBA}" srcOrd="3" destOrd="0" presId="urn:microsoft.com/office/officeart/2008/layout/RadialCluster"/>
    <dgm:cxn modelId="{3297879F-DEC9-4036-A450-23568CA37D0D}" type="presParOf" srcId="{210198B0-F2F4-4754-8463-71C264433B00}" destId="{3DCE449E-8AFA-4DE7-92D3-17D4604D254B}" srcOrd="4" destOrd="0" presId="urn:microsoft.com/office/officeart/2008/layout/RadialCluster"/>
    <dgm:cxn modelId="{41661127-182D-4B69-98D7-87C3E31E6C6A}" type="presParOf" srcId="{210198B0-F2F4-4754-8463-71C264433B00}" destId="{ADF8D49A-3B17-4F71-893D-48CEF5C5D4D5}" srcOrd="5" destOrd="0" presId="urn:microsoft.com/office/officeart/2008/layout/RadialCluster"/>
    <dgm:cxn modelId="{3B2EC594-4B95-4837-98BC-8B26E36F0C01}" type="presParOf" srcId="{210198B0-F2F4-4754-8463-71C264433B00}" destId="{39F9F094-FAAB-4BA5-AEF9-906EE6523CD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AB059-D8A2-4ADB-9D05-8C5B0C03C97A}">
      <dsp:nvSpPr>
        <dsp:cNvPr id="0" name=""/>
        <dsp:cNvSpPr/>
      </dsp:nvSpPr>
      <dsp:spPr>
        <a:xfrm>
          <a:off x="1115627" y="1584135"/>
          <a:ext cx="2019943" cy="573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Hospodářský význam hmyzu</a:t>
          </a:r>
          <a:endParaRPr lang="cs-CZ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632" y="1612140"/>
        <a:ext cx="1963933" cy="517674"/>
      </dsp:txXfrm>
    </dsp:sp>
    <dsp:sp modelId="{362267E1-B4E4-4FB3-B7EB-D2A98B8D151D}">
      <dsp:nvSpPr>
        <dsp:cNvPr id="0" name=""/>
        <dsp:cNvSpPr/>
      </dsp:nvSpPr>
      <dsp:spPr>
        <a:xfrm rot="17406291">
          <a:off x="2025753" y="1291019"/>
          <a:ext cx="624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27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DC46E-469D-41B5-B1C8-C576AF229549}">
      <dsp:nvSpPr>
        <dsp:cNvPr id="0" name=""/>
        <dsp:cNvSpPr/>
      </dsp:nvSpPr>
      <dsp:spPr>
        <a:xfrm>
          <a:off x="1779099" y="24698"/>
          <a:ext cx="1688404" cy="973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Užitkový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včela medonosná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bourec morušový</a:t>
          </a:r>
          <a:endParaRPr lang="cs-CZ" sz="1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6607" y="72206"/>
        <a:ext cx="1593388" cy="878189"/>
      </dsp:txXfrm>
    </dsp:sp>
    <dsp:sp modelId="{01FF2C85-EBC6-46CA-9B53-44AF1BA4AFBA}">
      <dsp:nvSpPr>
        <dsp:cNvPr id="0" name=""/>
        <dsp:cNvSpPr/>
      </dsp:nvSpPr>
      <dsp:spPr>
        <a:xfrm rot="909557">
          <a:off x="3130838" y="2180177"/>
          <a:ext cx="2720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0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E449E-8AFA-4DE7-92D3-17D4604D254B}">
      <dsp:nvSpPr>
        <dsp:cNvPr id="0" name=""/>
        <dsp:cNvSpPr/>
      </dsp:nvSpPr>
      <dsp:spPr>
        <a:xfrm>
          <a:off x="3398120" y="1882684"/>
          <a:ext cx="1786455" cy="11501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Škodlivý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štěnice, vši,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komáři, blechy,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lýkožrout, kůrovec</a:t>
          </a:r>
          <a:endParaRPr lang="cs-CZ" sz="1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4264" y="1938828"/>
        <a:ext cx="1674167" cy="1037835"/>
      </dsp:txXfrm>
    </dsp:sp>
    <dsp:sp modelId="{ADF8D49A-3B17-4F71-893D-48CEF5C5D4D5}">
      <dsp:nvSpPr>
        <dsp:cNvPr id="0" name=""/>
        <dsp:cNvSpPr/>
      </dsp:nvSpPr>
      <dsp:spPr>
        <a:xfrm rot="8212449">
          <a:off x="1373341" y="2334073"/>
          <a:ext cx="515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566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F094-FAAB-4BA5-AEF9-906EE6523CD0}">
      <dsp:nvSpPr>
        <dsp:cNvPr id="0" name=""/>
        <dsp:cNvSpPr/>
      </dsp:nvSpPr>
      <dsp:spPr>
        <a:xfrm>
          <a:off x="0" y="2510327"/>
          <a:ext cx="1910509" cy="913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Užitečný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mravenec lesní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čmelák zemní</a:t>
          </a:r>
          <a:endParaRPr lang="cs-CZ" sz="1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01" y="2554928"/>
        <a:ext cx="1821307" cy="824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hyperlink" Target="http://www.youtube.com/watch?v=ez0H7VJMWYs&amp;feature=related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youtube.com/watch?v=vQQk_B4hwEs&amp;feature=related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9/9a/Dragonfly_eye_3811.jpg/250px-Dragonfly_eye_3811.jpg" TargetMode="External"/><Relationship Id="rId3" Type="http://schemas.openxmlformats.org/officeDocument/2006/relationships/hyperlink" Target="http://www.fotoaparat.cz/images/0161/016152_big.jpg" TargetMode="External"/><Relationship Id="rId7" Type="http://schemas.openxmlformats.org/officeDocument/2006/relationships/hyperlink" Target="http://upload.wikimedia.org/wikipedia/commons/thumb/8/86/ComputerHotline_-_Pieris_brassicae_(by).jpg/120px-ComputerHotline_-_Pieris_brassicae_(by).jpg" TargetMode="External"/><Relationship Id="rId2" Type="http://schemas.openxmlformats.org/officeDocument/2006/relationships/hyperlink" Target="http://i.idnes.cz/10/052/gal/TOM330ec7_SebenMravenci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ymta.cz/kabinety/kab_biologie/videoatlas/hmyz/do/028-vosa-utocna.jpg" TargetMode="External"/><Relationship Id="rId11" Type="http://schemas.openxmlformats.org/officeDocument/2006/relationships/hyperlink" Target="http://www.gymta.cz/kabinety/kab_biologie/videoatlas/hmyz/ne/029-sarance-stehovava.jpg" TargetMode="External"/><Relationship Id="rId5" Type="http://schemas.openxmlformats.org/officeDocument/2006/relationships/hyperlink" Target="http://hasici.varnsdorf.cz/wp-content/uploads/2008/07/12_vosi_hnizdo2.jpg" TargetMode="External"/><Relationship Id="rId10" Type="http://schemas.openxmlformats.org/officeDocument/2006/relationships/hyperlink" Target="http://www.hmyz.net/anatomie3.jpg" TargetMode="External"/><Relationship Id="rId4" Type="http://schemas.openxmlformats.org/officeDocument/2006/relationships/hyperlink" Target="http://i3.cn.cz/1156778061_FOTOFOTO.jpg" TargetMode="External"/><Relationship Id="rId9" Type="http://schemas.openxmlformats.org/officeDocument/2006/relationships/hyperlink" Target="http://upload.wikimedia.org/wikipedia/commons/thumb/c/c0/Libellula.depressa.emerging.adult.2.jpg/150px-Libellula.depressa.emerging.adult.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  Hmyz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4L8V0563\MP9004069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0060"/>
            <a:ext cx="171533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Y7SRUDI5\MP9003137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70323"/>
            <a:ext cx="3657600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P90031687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43547"/>
            <a:ext cx="12161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IQN2YZC3\MP9004065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44" y="627534"/>
            <a:ext cx="2726171" cy="17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47864" y="890305"/>
            <a:ext cx="14173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Co sem patří?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3497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Hmyz, proměna dokonalá x nedokonalá, vzdušnice, hmyz užitečný, užitkový, škodlivý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stavbu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těla hmyzu, jejich význam, proměnu dokonalou a nedokonalou.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8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Šebeň, jedno z vysokých mravenišť, to nejvyšší však leží mimo trasu stezk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5084" b="29139"/>
          <a:stretch/>
        </p:blipFill>
        <p:spPr bwMode="auto">
          <a:xfrm>
            <a:off x="179512" y="1337097"/>
            <a:ext cx="2905126" cy="16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IQN2YZC3\MC9002314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3878"/>
            <a:ext cx="1661311" cy="9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fotoaparat.cz/images/0161/01615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10" y="1532209"/>
            <a:ext cx="1710358" cy="12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3.cn.cz/1156778061_FOTOF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9987"/>
            <a:ext cx="2736304" cy="19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0HOFINEP\MP90031687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3" y="3177982"/>
            <a:ext cx="12161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áhled obrázk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1281"/>
            <a:ext cx="12192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hasici.varnsdorf.cz/wp-content/uploads/2008/07/12_vosi_hnizdo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311657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708338" y="827545"/>
            <a:ext cx="160492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Příbytky hmyzu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068578" y="2813423"/>
            <a:ext cx="1199165" cy="303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mraveniště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887108" y="4803998"/>
            <a:ext cx="1418456" cy="260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osí hnízdo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60021" y="639631"/>
            <a:ext cx="1418456" cy="260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včelí úly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7625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20208" y="1630788"/>
            <a:ext cx="9144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tykadla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993829" y="2962338"/>
            <a:ext cx="9144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hlava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23928" y="1648590"/>
            <a:ext cx="9144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hruď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75656" y="2527041"/>
            <a:ext cx="9144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zadeček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992713" y="2347021"/>
            <a:ext cx="1224136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ložené oči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379390" y="1652857"/>
            <a:ext cx="1778496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va páry křídel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475656" y="3207583"/>
            <a:ext cx="9144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žihadlo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763813" y="4277791"/>
            <a:ext cx="2160240" cy="540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ončetiny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páry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článkovaných)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5910" y="1052252"/>
            <a:ext cx="280831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Stavba těla vosy obecné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3.gstatic.com/images?q=tbn:ANd9GcSzDKwwYZH6ZoY-VLyy5GJWrJhz-SZWiO-OqLgdoRP3JMEzuv73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7021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6042941" y="3577656"/>
            <a:ext cx="1173907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makadlo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663058" y="4287379"/>
            <a:ext cx="9144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kusadla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.ahaonline.cz/img/18/article/741864_im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09" y="830221"/>
            <a:ext cx="1778149" cy="118267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olit.cz/data/poradna/vosy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9" y="1938509"/>
            <a:ext cx="911846" cy="103722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QAu1mpqhpwMnXQ9pwsAVg_DCySlGz_dd8nLZVqYihiL-zkemV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24" y="3577656"/>
            <a:ext cx="1467856" cy="127672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T5360qahu8OYq2C1bLczjbvmV7u0lFjcPsV0PjfyVUbJ8rBJr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361334" y="3863189"/>
            <a:ext cx="1745967" cy="120841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se šipkou 14"/>
          <p:cNvCxnSpPr>
            <a:stCxn id="10" idx="2"/>
          </p:cNvCxnSpPr>
          <p:nvPr/>
        </p:nvCxnSpPr>
        <p:spPr>
          <a:xfrm>
            <a:off x="2268638" y="2012897"/>
            <a:ext cx="1007218" cy="514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390056" y="2693439"/>
            <a:ext cx="885800" cy="282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390056" y="3387603"/>
            <a:ext cx="597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7" idx="2"/>
          </p:cNvCxnSpPr>
          <p:nvPr/>
        </p:nvCxnSpPr>
        <p:spPr>
          <a:xfrm>
            <a:off x="4381128" y="2008630"/>
            <a:ext cx="0" cy="698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" idx="2"/>
          </p:cNvCxnSpPr>
          <p:nvPr/>
        </p:nvCxnSpPr>
        <p:spPr>
          <a:xfrm flipH="1">
            <a:off x="5320208" y="1990828"/>
            <a:ext cx="457200" cy="843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9" idx="1"/>
          </p:cNvCxnSpPr>
          <p:nvPr/>
        </p:nvCxnSpPr>
        <p:spPr>
          <a:xfrm flipH="1">
            <a:off x="5148064" y="2527041"/>
            <a:ext cx="844649" cy="615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6" idx="1"/>
          </p:cNvCxnSpPr>
          <p:nvPr/>
        </p:nvCxnSpPr>
        <p:spPr>
          <a:xfrm flipH="1">
            <a:off x="5220073" y="3142358"/>
            <a:ext cx="773756" cy="65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2" idx="0"/>
          </p:cNvCxnSpPr>
          <p:nvPr/>
        </p:nvCxnSpPr>
        <p:spPr>
          <a:xfrm flipV="1">
            <a:off x="3843933" y="3757677"/>
            <a:ext cx="79995" cy="520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7" idx="0"/>
          </p:cNvCxnSpPr>
          <p:nvPr/>
        </p:nvCxnSpPr>
        <p:spPr>
          <a:xfrm flipH="1" flipV="1">
            <a:off x="4924053" y="3547934"/>
            <a:ext cx="1196205" cy="739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16" idx="1"/>
          </p:cNvCxnSpPr>
          <p:nvPr/>
        </p:nvCxnSpPr>
        <p:spPr>
          <a:xfrm flipH="1" flipV="1">
            <a:off x="5124983" y="3506995"/>
            <a:ext cx="917958" cy="25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láček 4"/>
          <p:cNvSpPr/>
          <p:nvPr/>
        </p:nvSpPr>
        <p:spPr>
          <a:xfrm>
            <a:off x="4005410" y="3817903"/>
            <a:ext cx="3024336" cy="1224136"/>
          </a:xfrm>
          <a:prstGeom prst="cloudCallout">
            <a:avLst>
              <a:gd name="adj1" fmla="val -19493"/>
              <a:gd name="adj2" fmla="val -81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Mozaikovité vidění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ložené oči, z malých oček, každým vidí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3318516" y="1018805"/>
            <a:ext cx="2467472" cy="1131143"/>
          </a:xfrm>
          <a:prstGeom prst="cloudCallout">
            <a:avLst>
              <a:gd name="adj1" fmla="val -48268"/>
              <a:gd name="adj2" fmla="val -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Vzdušnice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tvory pro dýchání, v zadečku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39552" y="1115386"/>
            <a:ext cx="2070670" cy="463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Proměna dokonalá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ělásek zelný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pload.wikimedia.org/wikipedia/commons/thumb/b/b4/Pieris_brassicae_caterpillar.jpg/120px-Pieris_brassicae_caterpill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 b="22113"/>
          <a:stretch/>
        </p:blipFill>
        <p:spPr bwMode="auto">
          <a:xfrm>
            <a:off x="1003387" y="1824805"/>
            <a:ext cx="1143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6/65/Pieris.brassicae.pupa.jpg/80px-Pieris.brassicae.pu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6" y="2502121"/>
            <a:ext cx="762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8/86/ComputerHotline_-_Pieris_brassicae_%28by%29.jpg/120px-ComputerHotline_-_Pieris_brassicae_%28by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4" y="3628029"/>
            <a:ext cx="1143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a/a0/Large_White_eggs_600.jpg/120px-Large_White_eggs_6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8146" r="10001" b="18900"/>
          <a:stretch/>
        </p:blipFill>
        <p:spPr bwMode="auto">
          <a:xfrm>
            <a:off x="45517" y="2543175"/>
            <a:ext cx="914400" cy="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35992" y="3085230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vajíčka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117687" y="2237939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larva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2480316" y="3696156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kukla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39552" y="4731349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dospělec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hnutá šipka dolů 11"/>
          <p:cNvSpPr/>
          <p:nvPr/>
        </p:nvSpPr>
        <p:spPr>
          <a:xfrm>
            <a:off x="333176" y="1712227"/>
            <a:ext cx="2483422" cy="73152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Zahnutá šipka dolů 24"/>
          <p:cNvSpPr/>
          <p:nvPr/>
        </p:nvSpPr>
        <p:spPr>
          <a:xfrm rot="12008767">
            <a:off x="193178" y="3808688"/>
            <a:ext cx="2483422" cy="875348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36" name="Picture 12" descr="http://upload.wikimedia.org/wikipedia/commons/thumb/9/9a/Dragonfly_eye_3811.jpg/250px-Dragonfly_eye_38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47" y="2412036"/>
            <a:ext cx="997642" cy="12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aoblený obdélník 26"/>
          <p:cNvSpPr/>
          <p:nvPr/>
        </p:nvSpPr>
        <p:spPr>
          <a:xfrm>
            <a:off x="6332269" y="754213"/>
            <a:ext cx="2361197" cy="463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Proměna nedokonalá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vážka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hnutá šipka dolů 21"/>
          <p:cNvSpPr/>
          <p:nvPr/>
        </p:nvSpPr>
        <p:spPr>
          <a:xfrm>
            <a:off x="6352379" y="1442021"/>
            <a:ext cx="2320977" cy="540411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Zahnutá šipka dolů 22"/>
          <p:cNvSpPr/>
          <p:nvPr/>
        </p:nvSpPr>
        <p:spPr>
          <a:xfrm rot="11374578">
            <a:off x="6287119" y="3317047"/>
            <a:ext cx="2117273" cy="468318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4" name="Picture 10" descr="http://upload.wikimedia.org/wikipedia/commons/thumb/a/a0/Large_White_eggs_600.jpg/120px-Large_White_eggs_6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8146" r="10001" b="18900"/>
          <a:stretch/>
        </p:blipFill>
        <p:spPr bwMode="auto">
          <a:xfrm>
            <a:off x="5875069" y="2213390"/>
            <a:ext cx="914400" cy="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aoblený obdélník 25"/>
          <p:cNvSpPr/>
          <p:nvPr/>
        </p:nvSpPr>
        <p:spPr>
          <a:xfrm>
            <a:off x="5895179" y="2819602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vajíčka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lue dragonf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95" y="2340042"/>
            <a:ext cx="885131" cy="7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aoblený obdélník 27"/>
          <p:cNvSpPr/>
          <p:nvPr/>
        </p:nvSpPr>
        <p:spPr>
          <a:xfrm>
            <a:off x="8181726" y="3132530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dospělec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upload.wikimedia.org/wikipedia/commons/thumb/c/c0/Libellula.depressa.emerging.adult.2.jpg/150px-Libellula.depressa.emerging.adult.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24" y="1274506"/>
            <a:ext cx="583628" cy="8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aoblený obdélník 28"/>
          <p:cNvSpPr/>
          <p:nvPr/>
        </p:nvSpPr>
        <p:spPr>
          <a:xfrm>
            <a:off x="7055667" y="2080492"/>
            <a:ext cx="914400" cy="275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larva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Video 3">
            <a:hlinkClick r:id="rId10" highlightClick="1"/>
          </p:cNvPr>
          <p:cNvSpPr/>
          <p:nvPr/>
        </p:nvSpPr>
        <p:spPr>
          <a:xfrm>
            <a:off x="8062468" y="4341575"/>
            <a:ext cx="576458" cy="389774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hmyz.net/anatomi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9662"/>
            <a:ext cx="4762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25910" y="1052252"/>
            <a:ext cx="280831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Typy ústních ústrojí hmyzu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05855" y="2075874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ízací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ústrojí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05855" y="2803755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kousací ústrojí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209681" y="2812139"/>
            <a:ext cx="1662880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savé ústrojí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072808" y="2075874"/>
            <a:ext cx="193662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odavě savé ústrojí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699792" y="3710086"/>
            <a:ext cx="151710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komáři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788024" y="4406377"/>
            <a:ext cx="1507579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brouci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788024" y="3723878"/>
            <a:ext cx="1507579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mouchy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709317" y="4436801"/>
            <a:ext cx="1507579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motýli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krivankova.UNBCHEM\Local Settings\Temporary Internet Files\Content.IE5\Y7SRUDI5\MM900236334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9" y="1684412"/>
            <a:ext cx="6381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M900283572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9" y="3380518"/>
            <a:ext cx="13144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IQN2YZC3\MM900300511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9" y="4058752"/>
            <a:ext cx="723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CC1YRX92\MM900223796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52428"/>
            <a:ext cx="9429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J6EZ5ATM\MM900284067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49" y="772305"/>
            <a:ext cx="7715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7127254" y="667828"/>
            <a:ext cx="1882180" cy="1207083"/>
          </a:xfrm>
          <a:prstGeom prst="cloudCallout">
            <a:avLst>
              <a:gd name="adj1" fmla="val -121902"/>
              <a:gd name="adj2" fmla="val 3714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Přiřaď typy ústrojí k obrázkům a následně i hmyz.</a:t>
            </a:r>
            <a:endParaRPr lang="cs-CZ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>
            <a:stCxn id="7" idx="3"/>
          </p:cNvCxnSpPr>
          <p:nvPr/>
        </p:nvCxnSpPr>
        <p:spPr>
          <a:xfrm>
            <a:off x="1862039" y="2983775"/>
            <a:ext cx="981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6" idx="3"/>
          </p:cNvCxnSpPr>
          <p:nvPr/>
        </p:nvCxnSpPr>
        <p:spPr>
          <a:xfrm>
            <a:off x="1862039" y="2255894"/>
            <a:ext cx="33580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8" idx="1"/>
          </p:cNvCxnSpPr>
          <p:nvPr/>
        </p:nvCxnSpPr>
        <p:spPr>
          <a:xfrm flipH="1" flipV="1">
            <a:off x="6228184" y="2983775"/>
            <a:ext cx="981497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9" idx="1"/>
          </p:cNvCxnSpPr>
          <p:nvPr/>
        </p:nvCxnSpPr>
        <p:spPr>
          <a:xfrm flipH="1">
            <a:off x="4139952" y="2255894"/>
            <a:ext cx="2932856" cy="315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0" idx="0"/>
          </p:cNvCxnSpPr>
          <p:nvPr/>
        </p:nvCxnSpPr>
        <p:spPr>
          <a:xfrm flipV="1">
            <a:off x="3458344" y="3172179"/>
            <a:ext cx="681608" cy="537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12" idx="0"/>
          </p:cNvCxnSpPr>
          <p:nvPr/>
        </p:nvCxnSpPr>
        <p:spPr>
          <a:xfrm flipH="1" flipV="1">
            <a:off x="5148064" y="2812140"/>
            <a:ext cx="393750" cy="911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13" idx="0"/>
          </p:cNvCxnSpPr>
          <p:nvPr/>
        </p:nvCxnSpPr>
        <p:spPr>
          <a:xfrm flipV="1">
            <a:off x="3463107" y="3268009"/>
            <a:ext cx="2621061" cy="116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1" idx="0"/>
          </p:cNvCxnSpPr>
          <p:nvPr/>
        </p:nvCxnSpPr>
        <p:spPr>
          <a:xfrm flipH="1" flipV="1">
            <a:off x="2996208" y="3136175"/>
            <a:ext cx="2545606" cy="1270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2653280"/>
              </p:ext>
            </p:extLst>
          </p:nvPr>
        </p:nvGraphicFramePr>
        <p:xfrm>
          <a:off x="395536" y="1203598"/>
          <a:ext cx="5184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ourec morušov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0" y="1131590"/>
            <a:ext cx="14287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hled obrázk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0362"/>
            <a:ext cx="12192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áhled obrázk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7635"/>
            <a:ext cx="1143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áhled obrázk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40461"/>
            <a:ext cx="12192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áhled obrázk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7" y="824180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áhled obrázk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72" y="732411"/>
            <a:ext cx="1219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edia1.picsearch.com/is?LlFVWY8PxOyTUXt2994yUXdgkVDjLied9iekIIfnjg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20" y="889648"/>
            <a:ext cx="12192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868144" y="2380705"/>
            <a:ext cx="1368152" cy="8149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Ochrana proti škodlivému hmyzu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7524278" y="1887978"/>
            <a:ext cx="1475556" cy="6894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Chemická ochrana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hemické jedy - insekticidy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7297775" y="3464932"/>
            <a:ext cx="1691580" cy="6594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Mechanická ochrana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běr vajíček, housenek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634118" y="4227934"/>
            <a:ext cx="1728192" cy="81493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Biologická ochrana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ozšíření plísňových či bakteriálních chorob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7"/>
          <p:cNvCxnSpPr>
            <a:endCxn id="6" idx="1"/>
          </p:cNvCxnSpPr>
          <p:nvPr/>
        </p:nvCxnSpPr>
        <p:spPr>
          <a:xfrm flipV="1">
            <a:off x="5508104" y="2788175"/>
            <a:ext cx="360040" cy="35964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stCxn id="6" idx="3"/>
            <a:endCxn id="15" idx="2"/>
          </p:cNvCxnSpPr>
          <p:nvPr/>
        </p:nvCxnSpPr>
        <p:spPr>
          <a:xfrm flipV="1">
            <a:off x="7236296" y="2577396"/>
            <a:ext cx="1025760" cy="21077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17" idx="0"/>
          </p:cNvCxnSpPr>
          <p:nvPr/>
        </p:nvCxnSpPr>
        <p:spPr>
          <a:xfrm flipH="1" flipV="1">
            <a:off x="7236296" y="3147815"/>
            <a:ext cx="907269" cy="31711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8" idx="0"/>
            <a:endCxn id="6" idx="2"/>
          </p:cNvCxnSpPr>
          <p:nvPr/>
        </p:nvCxnSpPr>
        <p:spPr>
          <a:xfrm flipV="1">
            <a:off x="6498214" y="3195644"/>
            <a:ext cx="54006" cy="103229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lačítko akce: Video 3">
            <a:hlinkClick r:id="rId16" highlightClick="1"/>
          </p:cNvPr>
          <p:cNvSpPr/>
          <p:nvPr/>
        </p:nvSpPr>
        <p:spPr>
          <a:xfrm>
            <a:off x="8001452" y="4635403"/>
            <a:ext cx="521208" cy="372641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0HOFINEP\MM900285283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6945"/>
            <a:ext cx="12477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KTMJIXSP\MM90028885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04" y="4092850"/>
            <a:ext cx="1047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25910" y="1052252"/>
            <a:ext cx="280831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honeybee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CC1YRX92\MC9004156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68" y="1439306"/>
            <a:ext cx="4593125" cy="25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3324225" y="4013935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47393" y="1804043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antenna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91012" y="2745004"/>
            <a:ext cx="140415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ompound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707729" y="3996533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mouthparts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345220" y="788699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wing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600548" y="1467529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thorax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508104" y="2108261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abdomen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135586" y="3376594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sting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044456" y="1786320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beehive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2.gstatic.com/images?q=tbn:ANd9GcSlZOdM-lqL1LnxHjr65rP24UYIUc3ppERjD7I6qRgsTE8nxHY-m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90" y="746496"/>
            <a:ext cx="10001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>
            <a:stCxn id="15" idx="2"/>
          </p:cNvCxnSpPr>
          <p:nvPr/>
        </p:nvCxnSpPr>
        <p:spPr>
          <a:xfrm>
            <a:off x="3224436" y="1827569"/>
            <a:ext cx="168200" cy="460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10" idx="3"/>
          </p:cNvCxnSpPr>
          <p:nvPr/>
        </p:nvCxnSpPr>
        <p:spPr>
          <a:xfrm>
            <a:off x="1495168" y="1984063"/>
            <a:ext cx="991096" cy="180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14" idx="2"/>
          </p:cNvCxnSpPr>
          <p:nvPr/>
        </p:nvCxnSpPr>
        <p:spPr>
          <a:xfrm flipH="1">
            <a:off x="4644008" y="1148739"/>
            <a:ext cx="325100" cy="6375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2" idx="3"/>
          </p:cNvCxnSpPr>
          <p:nvPr/>
        </p:nvCxnSpPr>
        <p:spPr>
          <a:xfrm flipV="1">
            <a:off x="1495168" y="2588289"/>
            <a:ext cx="1216443" cy="3367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13" idx="0"/>
          </p:cNvCxnSpPr>
          <p:nvPr/>
        </p:nvCxnSpPr>
        <p:spPr>
          <a:xfrm flipV="1">
            <a:off x="2331617" y="2756656"/>
            <a:ext cx="311943" cy="12398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endCxn id="9" idx="0"/>
          </p:cNvCxnSpPr>
          <p:nvPr/>
        </p:nvCxnSpPr>
        <p:spPr>
          <a:xfrm flipH="1">
            <a:off x="3948113" y="3379971"/>
            <a:ext cx="397107" cy="6339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endCxn id="16" idx="1"/>
          </p:cNvCxnSpPr>
          <p:nvPr/>
        </p:nvCxnSpPr>
        <p:spPr>
          <a:xfrm flipV="1">
            <a:off x="4764385" y="2288281"/>
            <a:ext cx="743719" cy="180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endCxn id="18" idx="0"/>
          </p:cNvCxnSpPr>
          <p:nvPr/>
        </p:nvCxnSpPr>
        <p:spPr>
          <a:xfrm>
            <a:off x="5135586" y="2925024"/>
            <a:ext cx="623888" cy="45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 descr="C:\Documents and Settings\krivankova.UNBCHEM\Local Settings\Temporary Internet Files\Content.IE5\HXNJMBL0\MP900316871[2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0"/>
          <a:stretch/>
        </p:blipFill>
        <p:spPr bwMode="auto">
          <a:xfrm>
            <a:off x="7241752" y="2588289"/>
            <a:ext cx="1728193" cy="8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aoblený obdélník 50"/>
          <p:cNvSpPr/>
          <p:nvPr/>
        </p:nvSpPr>
        <p:spPr>
          <a:xfrm>
            <a:off x="7481960" y="3531095"/>
            <a:ext cx="1247775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honeycomb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52319" y="1131590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49186"/>
              </p:ext>
            </p:extLst>
          </p:nvPr>
        </p:nvGraphicFramePr>
        <p:xfrm>
          <a:off x="179508" y="1131590"/>
          <a:ext cx="7272810" cy="38182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36405"/>
                <a:gridCol w="3636405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nazývá hlavní složka vnější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kostry hmyzu?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chitin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chinin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uhličitan sodný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krunýř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fáze má proměna dokonalá?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vajíčko – larva – dospělec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vajíčko – larva – kukla – dospělec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larva – dospělec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vajíčko – kukla - dospělec 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jakých částí je tvořeno tělo hmyzu?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hlavohruď, zadeček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hlava, hruď a zadeček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tělo tvoří jeden celek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hlava a zadeček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  Kolik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párů končetin má hmyz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975785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275606"/>
            <a:ext cx="8640960" cy="3240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i.idnes.cz/10/052/gal/TOM330ec7_SebenMravenci03.jpg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http://www.fotoaparat.cz/images/0161/016152_big.jpg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http://i3.cn.cz/1156778061_FOTOFOTO.jpg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http://hasici.varnsdorf.cz/wp-content/uploads/2008/07/12_vosi_hnizdo2.jpg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http://www.gymta.cz/kabinety/kab_biologie/videoatlas/hmyz/do/028-vosa-utocna.jpg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http://upload.wikimedia.org/wikipedia/commons/thumb/8/86/ComputerHotline_-_Pieris_brassicae_%28by%29.jpg/120px-ComputerHotline_-_Pieris_brassicae_%28by%29.jpg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http://upload.wikimedia.org/wikipedia/commons/thumb/9/9a/Dragonfly_eye_3811.jpg/250px-Dragonfly_eye_3811.jpg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http://upload.wikimedia.org/wikipedia/commons/thumb/c/c0/Libellula.depressa.emerging.adult.2.jpg/150px-Libellula.depressa.emerging.adult.2.jpg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http://www.hmyz.net/anatomie3.jpg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www.gymta.cz/kabinety/kab_biologie/videoatlas/hmyz/ne/029-sarance-stehovava.jpg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68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682</Words>
  <Application>Microsoft Office PowerPoint</Application>
  <PresentationFormat>Předvádění na obrazovce (16:9)</PresentationFormat>
  <Paragraphs>160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10.1  Hmyz</vt:lpstr>
      <vt:lpstr>10.2  Co už víš? </vt:lpstr>
      <vt:lpstr>10.3  Jaké si řekneme nové termíny a názvy?</vt:lpstr>
      <vt:lpstr>10.4  Co si řekneme nového?</vt:lpstr>
      <vt:lpstr>10.5  Procvičení a příklady</vt:lpstr>
      <vt:lpstr>10.6  Něco navíc pro šikovné</vt:lpstr>
      <vt:lpstr>10.7  CLIL</vt:lpstr>
      <vt:lpstr>10.8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196</cp:revision>
  <dcterms:created xsi:type="dcterms:W3CDTF">2010-10-18T18:21:56Z</dcterms:created>
  <dcterms:modified xsi:type="dcterms:W3CDTF">2012-01-30T17:21:07Z</dcterms:modified>
</cp:coreProperties>
</file>