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FFFF99"/>
    <a:srgbClr val="FFFF00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60"/>
  </p:normalViewPr>
  <p:slideViewPr>
    <p:cSldViewPr>
      <p:cViewPr>
        <p:scale>
          <a:sx n="100" d="100"/>
          <a:sy n="100" d="100"/>
        </p:scale>
        <p:origin x="-594" y="-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28.1.2012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28.1.2012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28.1.2012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7.jpe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9.jpe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13.jpe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14.jpeg"/><Relationship Id="rId10" Type="http://schemas.microsoft.com/office/2007/relationships/hdphoto" Target="../media/hdphoto15.wdp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93508"/>
            <a:ext cx="4104456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5.1 Numerace do 20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527947"/>
            <a:ext cx="9144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Mgr. Dana </a:t>
            </a:r>
            <a:r>
              <a:rPr lang="cs-CZ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Krenková</a:t>
            </a:r>
            <a:endParaRPr lang="cs-CZ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71" y="4527947"/>
            <a:ext cx="3029719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242" r="4427" b="50000"/>
          <a:stretch/>
        </p:blipFill>
        <p:spPr>
          <a:xfrm>
            <a:off x="4427984" y="987574"/>
            <a:ext cx="4638518" cy="345638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07504" y="987574"/>
            <a:ext cx="4248472" cy="34563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Vyjdi ze startu a zopakuj si číselnou řadu do 10.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mincí vysypal čert z kouzelného měšce?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měsíčků sedí kolem ohně?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je kouzelných komnat?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má princezna na šňůře perel?  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hlav má drak?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zlaťáků vytřásl oslíček?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buchet je na kouzelném ubrousku?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Poraďte vodníkovi, kolik má hrníčků?</a:t>
            </a:r>
          </a:p>
          <a:p>
            <a:r>
              <a:rPr lang="cs-CZ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je princezen? Která z nich je Zlatovláska?</a:t>
            </a:r>
          </a:p>
          <a:p>
            <a:endParaRPr lang="cs-CZ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(Zlatovláska nosí zlatý náramek.)</a:t>
            </a:r>
          </a:p>
          <a:p>
            <a:endParaRPr lang="cs-CZ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ál 6"/>
          <p:cNvSpPr/>
          <p:nvPr/>
        </p:nvSpPr>
        <p:spPr>
          <a:xfrm>
            <a:off x="5364088" y="1635646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637647" y="1699667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8316416" y="2427734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420706" y="3147070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076056" y="2859782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6234100" y="3147814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6639231" y="3435846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8316416" y="4083918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6126088" y="1719883"/>
            <a:ext cx="216024" cy="194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0151" y="498603"/>
            <a:ext cx="2916832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smtClean="0">
                <a:latin typeface="Times New Roman" pitchFamily="18" charset="0"/>
                <a:cs typeface="Times New Roman" pitchFamily="18" charset="0"/>
              </a:rPr>
              <a:t>5.10 Anotace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697706"/>
              </p:ext>
            </p:extLst>
          </p:nvPr>
        </p:nvGraphicFramePr>
        <p:xfrm>
          <a:off x="1043608" y="1275606"/>
          <a:ext cx="7272808" cy="316305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Dana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Krenková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12/2011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1. 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Numerace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do dvaceti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popisující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postup při seznamování se s číselným oborem do dvaceti.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773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93508"/>
            <a:ext cx="658822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.2 Co už víš?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cs-CZ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  <a:endParaRPr lang="cs-CZ" sz="14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1852" r="3473" b="72852"/>
          <a:stretch/>
        </p:blipFill>
        <p:spPr>
          <a:xfrm>
            <a:off x="1512420" y="2643758"/>
            <a:ext cx="6149301" cy="24277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0" t="50000" r="47320" b="44030"/>
          <a:stretch/>
        </p:blipFill>
        <p:spPr>
          <a:xfrm>
            <a:off x="179512" y="1760391"/>
            <a:ext cx="4463389" cy="7584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4" t="87593" r="35252" b="4259"/>
          <a:stretch/>
        </p:blipFill>
        <p:spPr>
          <a:xfrm>
            <a:off x="4932040" y="1760391"/>
            <a:ext cx="4005133" cy="7584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5741" r="30974" b="61111"/>
          <a:stretch/>
        </p:blipFill>
        <p:spPr>
          <a:xfrm>
            <a:off x="1115616" y="987574"/>
            <a:ext cx="6942911" cy="481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120680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.3 Jaké si řekneme nové termíny a názvy?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cs-CZ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4" t="38148" r="3176" b="40741"/>
          <a:stretch/>
        </p:blipFill>
        <p:spPr>
          <a:xfrm>
            <a:off x="2751271" y="2500114"/>
            <a:ext cx="5753397" cy="195969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0" t="29642" r="4326" b="65371"/>
          <a:stretch/>
        </p:blipFill>
        <p:spPr>
          <a:xfrm>
            <a:off x="2740431" y="1360587"/>
            <a:ext cx="5764237" cy="44422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79512" y="1347614"/>
            <a:ext cx="2376264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Čti a opiš čísla.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2499742"/>
            <a:ext cx="2376264" cy="7920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Vyznač na číselné ose </a:t>
            </a:r>
          </a:p>
          <a:p>
            <a:pPr algn="ctr"/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ísla: 12,19,11,16.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2751271" y="1804814"/>
            <a:ext cx="575339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.4 Co si řekneme nového?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       </a:t>
            </a:r>
            <a:r>
              <a:rPr lang="cs-CZ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7308304" y="20676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58" t="4150" r="2935" b="80258"/>
          <a:stretch/>
        </p:blipFill>
        <p:spPr>
          <a:xfrm>
            <a:off x="331192" y="3527675"/>
            <a:ext cx="4168799" cy="149359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89" r="4761" b="38148"/>
          <a:stretch/>
        </p:blipFill>
        <p:spPr>
          <a:xfrm>
            <a:off x="323527" y="1929397"/>
            <a:ext cx="4176464" cy="14302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16186" r="38690" b="64815"/>
          <a:stretch/>
        </p:blipFill>
        <p:spPr>
          <a:xfrm>
            <a:off x="4693121" y="2427735"/>
            <a:ext cx="4302402" cy="227188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55576" y="1203598"/>
            <a:ext cx="324036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peněz je na obrázcích?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1403648" y="4984640"/>
            <a:ext cx="3096343" cy="366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5076056" y="1207046"/>
            <a:ext cx="3384376" cy="107667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Jana platila za pero 17 korun. </a:t>
            </a:r>
          </a:p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Jak mohla zaplatit? Nakresli.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17666"/>
            <a:ext cx="399695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.5 Procvičení a příklady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cs-CZ" sz="1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49" t="50000" r="2906" b="37038"/>
          <a:stretch/>
        </p:blipFill>
        <p:spPr>
          <a:xfrm>
            <a:off x="5189017" y="3517329"/>
            <a:ext cx="3221781" cy="15552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53" t="76479" r="8319" b="6027"/>
          <a:stretch/>
        </p:blipFill>
        <p:spPr>
          <a:xfrm>
            <a:off x="725548" y="2245171"/>
            <a:ext cx="3216948" cy="2049785"/>
          </a:xfrm>
          <a:prstGeom prst="round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78252" r="51138" b="5370"/>
          <a:stretch/>
        </p:blipFill>
        <p:spPr>
          <a:xfrm>
            <a:off x="5189017" y="1117460"/>
            <a:ext cx="3384376" cy="174232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79281" y="2942828"/>
            <a:ext cx="4176464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Dopočítej koruny k desetikorunám.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788024" y="528039"/>
            <a:ext cx="4158978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Porovnej a špatné příklady škrtni.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9767" y="1117460"/>
            <a:ext cx="4608511" cy="7555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Kolik peněz je na obrázcích? V každé řadě zakroužkuj mince v hodnotě 16 korun.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.6 Něco navíc pro šikovné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974" y="-118417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09" r="5090" b="14027"/>
          <a:stretch/>
        </p:blipFill>
        <p:spPr>
          <a:xfrm>
            <a:off x="107503" y="1059582"/>
            <a:ext cx="6621121" cy="39669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5" t="4509" r="31749" b="72231"/>
          <a:stretch/>
        </p:blipFill>
        <p:spPr>
          <a:xfrm>
            <a:off x="6804248" y="492444"/>
            <a:ext cx="2232248" cy="121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354" y="492443"/>
            <a:ext cx="1787341" cy="594066"/>
          </a:xfrm>
        </p:spPr>
        <p:txBody>
          <a:bodyPr>
            <a:normAutofit/>
          </a:bodyPr>
          <a:lstStyle/>
          <a:p>
            <a:pPr algn="l"/>
            <a:r>
              <a:rPr lang="en-US" sz="2500" b="1" smtClean="0">
                <a:latin typeface="Times New Roman" pitchFamily="18" charset="0"/>
                <a:cs typeface="Times New Roman" pitchFamily="18" charset="0"/>
              </a:rPr>
              <a:t>5.7 CLIL</a:t>
            </a:r>
            <a:endParaRPr lang="en-US" sz="25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>
            <a:hlinkClick r:id="rId3"/>
          </p:cNvPr>
          <p:cNvSpPr txBox="1"/>
          <p:nvPr/>
        </p:nvSpPr>
        <p:spPr>
          <a:xfrm>
            <a:off x="6516216" y="38678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smtClean="0"/>
          </a:p>
          <a:p>
            <a:endParaRPr lang="en-US" sz="1200"/>
          </a:p>
        </p:txBody>
      </p:sp>
      <p:sp>
        <p:nvSpPr>
          <p:cNvPr id="17" name="TextovéPole 16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učebnice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I. 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stupeň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1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škola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Děčín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VI, Na Stráni 879/2  – </a:t>
            </a:r>
            <a:r>
              <a:rPr lang="en-US" sz="1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příspěvková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organizace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8760" y="1296243"/>
            <a:ext cx="4810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44694" y="1309909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269994" y="1341536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25778" y="1341535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02597" y="1331613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202596" y="3291827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269993" y="3291828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325777" y="3291830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465257" y="3291829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37346" y="3291830"/>
            <a:ext cx="4924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81666" y="2087513"/>
            <a:ext cx="10038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eleven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180198" y="2075953"/>
            <a:ext cx="102143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twelve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58691" y="2075951"/>
            <a:ext cx="12266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thirteen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5868440" y="2053233"/>
            <a:ext cx="129554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fourteen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7938100" y="2053232"/>
            <a:ext cx="10214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fifteen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81666" y="4108053"/>
            <a:ext cx="109036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sixteen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966196" y="4108053"/>
            <a:ext cx="14494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seventeen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958691" y="4098727"/>
            <a:ext cx="127791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eighteen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5868442" y="4089648"/>
            <a:ext cx="129554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nineteen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7885200" y="4089646"/>
            <a:ext cx="107433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twenty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51" y="498603"/>
            <a:ext cx="291683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.8 Test 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364691" y="120359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odpovědi:</a:t>
            </a:r>
            <a:endParaRPr lang="cs-CZ" sz="1400" b="1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035596"/>
              </p:ext>
            </p:extLst>
          </p:nvPr>
        </p:nvGraphicFramePr>
        <p:xfrm>
          <a:off x="179510" y="1131590"/>
          <a:ext cx="7185180" cy="3552244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592590"/>
                <a:gridCol w="3592590"/>
              </a:tblGrid>
              <a:tr h="1776122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Kolik zelených hlav má drak?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Kolik </a:t>
                      </a:r>
                      <a:r>
                        <a:rPr lang="cs-CZ" sz="1600" b="1" u="sng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desetikorun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má Eva?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5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776122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Na 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číselné ose jsou vyznačena čísla: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12, 17               c) 12, 18</a:t>
                      </a:r>
                    </a:p>
                    <a:p>
                      <a:pPr marL="342900" indent="-342900" algn="l">
                        <a:buAutoNum type="alphaLcParenR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 18               d) 13, 17</a:t>
                      </a:r>
                    </a:p>
                    <a:p>
                      <a:pPr marL="342900" indent="-342900" algn="l">
                        <a:buNone/>
                      </a:pP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Kolik </a:t>
                      </a: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korun chybí do dvaceti?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R"/>
                        <a:tabLst/>
                        <a:defRPr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cs-CZ" sz="16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976759" y="1511375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d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74" t="15662" r="23251" b="68886"/>
          <a:stretch/>
        </p:blipFill>
        <p:spPr>
          <a:xfrm>
            <a:off x="1619672" y="1484431"/>
            <a:ext cx="2016224" cy="124659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4" t="38148" r="3176" b="56565"/>
          <a:stretch/>
        </p:blipFill>
        <p:spPr>
          <a:xfrm>
            <a:off x="264120" y="3290695"/>
            <a:ext cx="3384377" cy="288670"/>
          </a:xfrm>
          <a:prstGeom prst="rect">
            <a:avLst/>
          </a:prstGeom>
        </p:spPr>
      </p:pic>
      <p:sp>
        <p:nvSpPr>
          <p:cNvPr id="3" name="Vývojový diagram: spojnice 2"/>
          <p:cNvSpPr/>
          <p:nvPr/>
        </p:nvSpPr>
        <p:spPr>
          <a:xfrm>
            <a:off x="2195736" y="3360319"/>
            <a:ext cx="72008" cy="7471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ývojový diagram: spojnice 10"/>
          <p:cNvSpPr/>
          <p:nvPr/>
        </p:nvSpPr>
        <p:spPr>
          <a:xfrm>
            <a:off x="3131840" y="3369769"/>
            <a:ext cx="72008" cy="7471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42180" r="23475" b="43291"/>
          <a:stretch/>
        </p:blipFill>
        <p:spPr>
          <a:xfrm>
            <a:off x="5636493" y="1511375"/>
            <a:ext cx="1560562" cy="60759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8" t="41752" r="55665" b="43763"/>
          <a:stretch/>
        </p:blipFill>
        <p:spPr>
          <a:xfrm>
            <a:off x="6153150" y="3369769"/>
            <a:ext cx="1043905" cy="668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Matematika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0150" y="498603"/>
            <a:ext cx="3759761" cy="5940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5.9 Použité zdroje, citace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-13320" y="1092669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Kolektiv autorů. Matematika 2 pro 1. ročník základní školy. Brno:Didaktis,2005.</a:t>
            </a:r>
          </a:p>
          <a:p>
            <a:pPr lvl="0"/>
            <a:r>
              <a:rPr lang="cs-C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Kolektiv autorů. Matematika </a:t>
            </a:r>
            <a:r>
              <a:rPr lang="cs-C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cs-CZ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Praha:Alter</a:t>
            </a:r>
            <a:r>
              <a:rPr lang="cs-CZ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2007.</a:t>
            </a:r>
            <a:endParaRPr lang="cs-CZ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cs-CZ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2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</TotalTime>
  <Words>629</Words>
  <Application>Microsoft Office PowerPoint</Application>
  <PresentationFormat>Předvádění na obrazovce (16:9)</PresentationFormat>
  <Paragraphs>121</Paragraphs>
  <Slides>10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5.1 Numerace do 20 </vt:lpstr>
      <vt:lpstr>5.2 Co už víš? </vt:lpstr>
      <vt:lpstr>5.3 Jaké si řekneme nové termíny a názvy?</vt:lpstr>
      <vt:lpstr>5.4 Co si řekneme nového?</vt:lpstr>
      <vt:lpstr>5.5 Procvičení a příklady</vt:lpstr>
      <vt:lpstr>5.6 Něco navíc pro šikovné</vt:lpstr>
      <vt:lpstr>5.7 CLIL</vt:lpstr>
      <vt:lpstr>5.8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hercogova</cp:lastModifiedBy>
  <cp:revision>183</cp:revision>
  <dcterms:created xsi:type="dcterms:W3CDTF">2010-10-18T18:21:56Z</dcterms:created>
  <dcterms:modified xsi:type="dcterms:W3CDTF">2012-01-28T16:17:55Z</dcterms:modified>
</cp:coreProperties>
</file>