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6" r:id="rId3"/>
    <p:sldId id="259" r:id="rId4"/>
    <p:sldId id="277" r:id="rId5"/>
    <p:sldId id="278" r:id="rId6"/>
    <p:sldId id="275" r:id="rId7"/>
    <p:sldId id="270" r:id="rId8"/>
    <p:sldId id="273" r:id="rId9"/>
    <p:sldId id="279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2E9CAD-D9FC-4EF8-8105-ADCD243C0CA7}">
          <p14:sldIdLst>
            <p14:sldId id="257"/>
            <p14:sldId id="276"/>
            <p14:sldId id="259"/>
            <p14:sldId id="277"/>
            <p14:sldId id="278"/>
          </p14:sldIdLst>
        </p14:section>
        <p14:section name="Oddíl bez názvu" id="{6F666B9C-4051-4CB0-A816-899DD654D611}">
          <p14:sldIdLst>
            <p14:sldId id="275"/>
            <p14:sldId id="270"/>
            <p14:sldId id="273"/>
            <p14:sldId id="279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816209"/>
    <a:srgbClr val="0099CC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0" autoAdjust="0"/>
  </p:normalViewPr>
  <p:slideViewPr>
    <p:cSldViewPr>
      <p:cViewPr>
        <p:scale>
          <a:sx n="84" d="100"/>
          <a:sy n="84" d="100"/>
        </p:scale>
        <p:origin x="-960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wmf"/><Relationship Id="rId4" Type="http://schemas.openxmlformats.org/officeDocument/2006/relationships/image" Target="../media/image1.pn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/imgres?q=kliparty+zdarma&amp;num=10&amp;hl=cs&amp;biw=1366&amp;bih=673&amp;tbm=isch&amp;tbnid=7n0bthxXdLicJM:&amp;imgrefurl=http://fotky-foto.cz/fotobanka/vektorove-kliparty-ilustrace-emotikony-smajlika(10000051)/&amp;docid=iFZULCZYIDDbEM&amp;imgurl=http://wl.static.fotolia.com/jpg/00/10/00/00/400_F_10000051_0Mb47QJGF1i7stGAJZiZSoXmWjZNNMmE.jpg&amp;w=380&amp;h=400&amp;ei=uC0kUKqqJdDssgaD34G4BQ&amp;zoom=1&amp;iact=hc&amp;vpx=373&amp;vpy=161&amp;dur=100&amp;hovh=230&amp;hovw=219&amp;tx=123&amp;ty=123&amp;sig=118092925907564384504&amp;page=3&amp;tbnh=145&amp;tbnw=138&amp;start=43&amp;ndsp=25&amp;ved=1t:429,r:8,s:43,i:23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784737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25.1 Rovnoběžníky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337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2598623" y="3331646"/>
            <a:ext cx="431560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Prohlédni si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obrázky a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pokus se říci,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co je spojuje.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Jeden obrázek mezi ostatní nepatří.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Najdi ho a řekni proč.</a:t>
            </a:r>
          </a:p>
        </p:txBody>
      </p:sp>
      <p:pic>
        <p:nvPicPr>
          <p:cNvPr id="3" name="Picture 2" descr="C:\Users\prusovab\AppData\Local\Microsoft\Windows\Temporary Internet Files\Content.IE5\D1O92E1G\MC90019880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50" y="3039830"/>
            <a:ext cx="2027596" cy="14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prusovab\AppData\Local\Microsoft\Windows\Temporary Internet Files\Content.IE5\QEC5XKSS\MC90019881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88" y="2937593"/>
            <a:ext cx="1676500" cy="128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prusovab\AppData\Local\Microsoft\Windows\Temporary Internet Files\Content.IE5\LW29ULNB\MP900430734[1]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5" y="1367972"/>
            <a:ext cx="1973377" cy="1302861"/>
          </a:xfrm>
          <a:prstGeom prst="rect">
            <a:avLst/>
          </a:prstGeom>
          <a:noFill/>
          <a:extLst/>
        </p:spPr>
      </p:pic>
      <p:pic>
        <p:nvPicPr>
          <p:cNvPr id="1031" name="Picture 7" descr="C:\Users\prusovab\AppData\Local\Microsoft\Windows\Temporary Internet Files\Content.IE5\QEC5XKSS\MC90041140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00" y="1116236"/>
            <a:ext cx="1455450" cy="13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rusovab\AppData\Local\Microsoft\Windows\Temporary Internet Files\Content.IE5\LW29ULNB\MC90041319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10" y="1621233"/>
            <a:ext cx="1154060" cy="13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rusovab\AppData\Local\Microsoft\Windows\Temporary Internet Files\Content.IE5\J97M1XV1\MP900341469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938" y="1110787"/>
            <a:ext cx="1910450" cy="13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rusovab\AppData\Local\Microsoft\Windows\Temporary Internet Files\Content.IE5\LW29ULNB\MC900346367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1742"/>
            <a:ext cx="1311366" cy="10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2054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Rovnoběžníky,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čtverec, obdélník, kosočtverec, kosodélník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rovnoběžníky.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090572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37875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	Matematika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77887" y="3204372"/>
            <a:ext cx="320260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jak vypadá,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</a:p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narýsovat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čtverec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obdélník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66" y="668644"/>
            <a:ext cx="876456" cy="87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hAQDw8NDRAQDw0PDQ8PDQ0NDw8NDg0MFBAVFBQQFBIXGyYeFxovGRUUHy8gIycpLCwtFR4xNTAqNSYrLCkBCQoKDgwOGg8PGiwcHRwsLCkpKSktKSkpKSkpLyk1KSkpKSwpKSkpLCksLCwpLCwsNikpKSksKSkpKSkpKSkpKf/AABEIAL0BCwMBIgACEQEDEQH/xAAbAAEBAAIDAQAAAAAAAAAAAAAAAQYHAgMEBf/EAEEQAAIBAgMCCQoEBQQDAQAAAAABAgMRBBIhBTEGExYiQVFTkdEUFTJhgZKTlKHSUlRkcSNCYnKxpMHT8DRDoiT/xAAYAQEBAQEBAAAAAAAAAAAAAAAAAQMCBP/EAB4RAQACAwADAQEAAAAAAAAAAAATUQECEgMRoTFS/9oADAMBAAIRAxEAPwDeAKQBcAAAABbkAAAAALgAABYAAAAAAAAAAAAAAAAAAAAAAFuQAEW5C2AgAAAAAAAAAAAAAAAAAAAAAAAAAAAAAAAAAAoIAAAAAAAUgAWAuAKQAAAAAAAFIUCAFAhSABYC4AFIUCCwFwAAApBcXAAACksLi4BBgNgLFRLi4FBLi4AAAAAAAAAAAAAAAAAAAAAAAAAAAAAAAAAAAAAAAAAAAAAAKABACgQAAAUgFIUgAAAADztym2lpFaMCQTnd3aW5WOfk39Uu87IQsrI6q2JtotX9AL5N/VLvHk39Uu86Y4uXTZ/Q9dOaaugOqhN3cXq10ncdVSjd5ouz/wAihVbunvW8DtAAFZCkAAAACkAAFAgBQICgCHzsRt6hCcqcnLPH0koSdj6LMD2rVSxte9krJttpJJN3bZ1rj24229YfdfDrBL/2y+FU8Cvhxgu1fw5+BidHZlGVNR5k+Zl4yOV30tdO/Xc5YjZVHI1aEX+OVlZt2339h3wzkZTy6wO/jX7k/AvLjBdq+r0Jb7X6jFp7GpNJZErNO6S6He37HCvsqisitCLz3s7Jz5tmlrrvQ4JWWrhvgd/Haf2T8Crhpgu2/wDie/uMUexqN01FJJPmpaPp1OC2VR4y1oeinxd1m6eda/rS9hOCVly4bYHt11+hPwKuGmB7de5U8DEo7Do3byqzVrdC/Y4U9jUs07xi+cml0x5q0ftTftHBKzDlnge3XuVPAr4Z4Ht17lTwMQjsOkrtxu7tq/Qm723nCnsOk4WaTlltxkXfW1rrUcLKzLllge3XuVPA66HC/BLM3XjrK65tTc/YYlW2FTyNRilLLpN30fWTzLSkmstrSjuvuUk8u/2F4JWZcscD28fdqeB4pcK8Jv46PX6M/AxqrsOneGWCSzc5XfOjZqy1/Y41eD9O6cY2STTjd8723JwSMmXCnCdtH3Z+B6MLwuwavevH1c2fgYZDg+s98iUMq6X6d3r3HdHg/STd43Tiko3fN33d79OncOCRmnLDBdvH3Z+B1UuFuCTk3Xiru60nqu4w+nsGmpTcoXTmnDWWkcsU1v6037TjS2FSeZOGa0nbWStF/wAujHBIzflhgvzEe6fgOWOB/MQ7p+BhFHg9TyrjIXqa3leW++j7rHCpwcp8W1GN6mRxU25elbfa/tHBKzrljgfzEL3tunv7hyxwP5iHdPwMInwepNK0csrxea8nqmm1a5xrcHaby5IbprNzp60/5o7xwSs55YYHd5RC/VafgHwwwX5iO78M/AwiewKWaMlFq0m5K8nm5rSW/TXX2ElsKGeLUP4eSams09W3Fx6fVLvLGkrOOV+C7eO+3oz39w5YYLt49foz3dxhK2LTzZsrtb0by9O75179WnsOEdiQU5Xj/DcIKKzSumpSb6f7e4cErOuV+C7ePuz8ByvwW/yiFv2l4GDx2LTTleLabuleSy3ik1e+vX7TjS2LBZs0dM94c6StTSVk9eu4jJcs75XYL8xDp/F0b+g7qfCLCyyqNaLzNKOkrNt2SvYwCnsamvSjm1lbnSXNk75dGejBKVPiYSfo1U/VbjHJfRocErZAAMm4a329QVTGYiEt0ouLtvs7myDXG0Jf/vxHqf8AuzTx/rHy/jhgMFGjFxi27ylJuVruUpOTeiS3tnZicNGpFwmrxe8uYtzZ51irJJHmxWCjUlCUnL+HLMkrZW7pq6a64o9GYjqLrXgQcrnkqbOjKrGs5SzRVkk1l139F/qelzW66v1dP/d4U10O/wCwVzv62ePC7NjTqTqRc81RpzzSck2r667t7PUmW4HGvSzxlBt2lFxf7NWZ1bPwSoxyKUpLM3znuu27LqWp33FwPPtLAxr03Tk2ldO66000MGlTjxbk+akk30pHozHS6yd9L5fUr77aEHTjqcKmS+uSamlpbMt2v76+xHPjxGpC9nHLfrSEqsU2sj0fUgrwzwCeJjiszzRhly9DXO+5nu8oK60Mua11e1rLQnHQurxtfpaCvLs/Z0KVWrWVRt1mm4vdHVv2vU9NbDxq06tOXoVIyg/7WrP/ACWpVgnZRu+my3HOFdNXs9OvQI8mytjrD5rTlPNbekno27tre9d/qR6Mfgo1oZJNq04TTT1UoyUl9UdykW5UdGBwipU1Si3li5W9ScnK31PFtrYMcTkbm4OF9UlK8XvVn/k+ncXKiUoZYqN72SXdofJx/B6NWvHEZ3CSdJtKKd3TnmVm93U/UfWuQiqfKpbAjHEeVKpUvnqS4ptOmnOCjKytfek7+pH1GzjcqK0j5WyNgLDSnKE5SjJNZGtFzrp3v0blu0PqXAHXiaCqU505ejOEou2+0lY8GytlLDOK4ydTNVhrNa3u9f31+iPpXOqrLWL6pp9wMNoAXB5XuSRqfb203Q2ji4zVHWcXHjMTGi8jipJ5XH1/Q2ycXBHem3OWXk07x69+mnnwlj1Yf52n9heUq6sP87T+w3BkXUMi6kaS4r6xgz/TRO2NoUa0k6ioOUY2jbaiouzvppA6MNiKEIzio4fn+lfasZN+3JdbzfuRdSGReo5kxTuLNtCVsVQnGKthubHLHLtSEbR009D1fQ9WzNtU6KcYeTNNt67Spy+rh/2xvHi11IcWupFlxRFm2oFwkX6f56l9peUi0/8AG1/XUvtNu5F1LuLxa6l3FlxTmDa/jUPKSP6fX9dR8CrhJH9P89R8DbvFrqXcTi11LuQlxRBtfxqTlHHqofPUPA6IcJIpzlaj0aLF0X9TcXFR6l3I8tTZcG5t/wA9r6LSwlxRDtbU8tv5rOXEJJp5Vi6FznPhA2+bxKXrxdB6m0o7Hgmnd6NaaWFTY8G27vVt2VraiXFEO1/GpPP8ctstO+bf5VQ8TnU4QZnGMo0991bFUH/ubZexqWVQsvSzN2i233HPE7NpzteKTi7pqMbkkxSxZtqNcIOfLKqftxWH8TujwiVudGk9ejFYa31kbWp7Mpqcp5YtyWqcY2X0O7yOn2cPciWXFJDtbUq4RL8EPm8N9xHwiX4IfN4b7jbXkNLs6fuR8B5BS7On7kfAS60Q7W1LyhX4I/NYb7hyiX4I/NYX7jbPkFLsqfuQ8CebqPZU/hw8BLrRBtfxqnlAvwR+Zw33kXCFdmvmcL95tfzZR7Gl8OHgTzXQ7Gl8OHgJdaSDa2qfP67P/UYX7zjygXZ/6jC/ebX81UOxo/Ch4DzTh+wo/Cp+BZdaINraofCBdk/j4X7xygXZS+Phf+Q2s9kYfsKPwqfgPM2G/L0fg0/AS4og2v41T5/XZS+Nhf8AkOL2znlCEaUs0pxjH+Lh/Sbst0/WbX8y4b8vQ+DT8Cx2Ph01KNCimndONKmmn1p20ZJsUsG1vXBaL9kWwBg9QCkAAAAAAAAAAAALgWAAAAAAAAsAAAAAAALAAAAAFgAAAAXAsAAAAAoEAAAAAAAAAAAAAAAAAsAAAAAAAAAAAAAAAAAAAAACwAAoEAAAFIwAAAAAAAAAAAAAAAAAAQAAIAAAAAAAXAACwAABgAAAAAAFJcAAAAAAAAAAAAAAAAAAAAAAApAAAAAAAAUCAAAAUCAXKBACgf/Z"/>
          <p:cNvSpPr>
            <a:spLocks noChangeAspect="1" noChangeArrowheads="1"/>
          </p:cNvSpPr>
          <p:nvPr/>
        </p:nvSpPr>
        <p:spPr bwMode="auto">
          <a:xfrm>
            <a:off x="63500" y="-871538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8" descr="data:image/jpeg;base64,/9j/4AAQSkZJRgABAQAAAQABAAD/2wCEAAkGBhAQDw8NDRAQDw0PDQ8PDQ0NDw8NDg0MFBAVFBQQFBIXGyYeFxovGRUUHy8gIycpLCwtFR4xNTAqNSYrLCkBCQoKDgwOGg8PGiwcHRwsLCkpKSktKSkpKSkpLyk1KSkpKSwpKSkpLCksLCwpLCwsNikpKSksKSkpKSkpKSkpKf/AABEIAL0BCwMBIgACEQEDEQH/xAAbAAEBAAIDAQAAAAAAAAAAAAAAAQYHAgMEBf/EAEEQAAIBAgMCCQoEBQQDAQAAAAABAgMRBBIhBTEGExYiQVFTkdEUFTJhgZKTlKHSUlRkcSNCYnKxpMHT8DRDoiT/xAAYAQEBAQEBAAAAAAAAAAAAAAAAAQMCBP/EAB4RAQACAwADAQEAAAAAAAAAAAATUQECEgMRoTFS/9oADAMBAAIRAxEAPwDeAKQBcAAAABbkAAAAALgAABYAAAAAAAAAAAAAAAAAAAAAAFuQAEW5C2AgAAAAAAAAAAAAAAAAAAAAAAAAAAAAAAAAAAoIAAAAAAAUgAWAuAKQAAAAAAAFIUCAFAhSABYC4AFIUCCwFwAAApBcXAAACksLi4BBgNgLFRLi4FBLi4AAAAAAAAAAAAAAAAAAAAAAAAAAAAAAAAAAAAAAAAAAAAAAKABACgQAAAUgFIUgAAAADztym2lpFaMCQTnd3aW5WOfk39Uu87IQsrI6q2JtotX9AL5N/VLvHk39Uu86Y4uXTZ/Q9dOaaugOqhN3cXq10ncdVSjd5ouz/wAihVbunvW8DtAAFZCkAAAACkAAFAgBQICgCHzsRt6hCcqcnLPH0koSdj6LMD2rVSxte9krJttpJJN3bZ1rj24229YfdfDrBL/2y+FU8Cvhxgu1fw5+BidHZlGVNR5k+Zl4yOV30tdO/Xc5YjZVHI1aEX+OVlZt2339h3wzkZTy6wO/jX7k/AvLjBdq+r0Jb7X6jFp7GpNJZErNO6S6He37HCvsqisitCLz3s7Jz5tmlrrvQ4JWWrhvgd/Haf2T8Crhpgu2/wDie/uMUexqN01FJJPmpaPp1OC2VR4y1oeinxd1m6eda/rS9hOCVly4bYHt11+hPwKuGmB7de5U8DEo7Do3byqzVrdC/Y4U9jUs07xi+cml0x5q0ftTftHBKzDlnge3XuVPAr4Z4Ht17lTwMQjsOkrtxu7tq/Qm723nCnsOk4WaTlltxkXfW1rrUcLKzLllge3XuVPA66HC/BLM3XjrK65tTc/YYlW2FTyNRilLLpN30fWTzLSkmstrSjuvuUk8u/2F4JWZcscD28fdqeB4pcK8Jv46PX6M/AxqrsOneGWCSzc5XfOjZqy1/Y41eD9O6cY2STTjd8723JwSMmXCnCdtH3Z+B6MLwuwavevH1c2fgYZDg+s98iUMq6X6d3r3HdHg/STd43Tiko3fN33d79OncOCRmnLDBdvH3Z+B1UuFuCTk3Xiru60nqu4w+nsGmpTcoXTmnDWWkcsU1v6037TjS2FSeZOGa0nbWStF/wAujHBIzflhgvzEe6fgOWOB/MQ7p+BhFHg9TyrjIXqa3leW++j7rHCpwcp8W1GN6mRxU25elbfa/tHBKzrljgfzEL3tunv7hyxwP5iHdPwMInwepNK0csrxea8nqmm1a5xrcHaby5IbprNzp60/5o7xwSs55YYHd5RC/VafgHwwwX5iO78M/AwiewKWaMlFq0m5K8nm5rSW/TXX2ElsKGeLUP4eSams09W3Fx6fVLvLGkrOOV+C7eO+3oz39w5YYLt49foz3dxhK2LTzZsrtb0by9O75179WnsOEdiQU5Xj/DcIKKzSumpSb6f7e4cErOuV+C7ePuz8ByvwW/yiFv2l4GDx2LTTleLabuleSy3ik1e+vX7TjS2LBZs0dM94c6StTSVk9eu4jJcs75XYL8xDp/F0b+g7qfCLCyyqNaLzNKOkrNt2SvYwCnsamvSjm1lbnSXNk75dGejBKVPiYSfo1U/VbjHJfRocErZAAMm4a329QVTGYiEt0ouLtvs7myDXG0Jf/vxHqf8AuzTx/rHy/jhgMFGjFxi27ylJuVruUpOTeiS3tnZicNGpFwmrxe8uYtzZ51irJJHmxWCjUlCUnL+HLMkrZW7pq6a64o9GYjqLrXgQcrnkqbOjKrGs5SzRVkk1l139F/qelzW66v1dP/d4U10O/wCwVzv62ePC7NjTqTqRc81RpzzSck2r667t7PUmW4HGvSzxlBt2lFxf7NWZ1bPwSoxyKUpLM3znuu27LqWp33FwPPtLAxr03Tk2ldO66000MGlTjxbk+akk30pHozHS6yd9L5fUr77aEHTjqcKmS+uSamlpbMt2v76+xHPjxGpC9nHLfrSEqsU2sj0fUgrwzwCeJjiszzRhly9DXO+5nu8oK60Mua11e1rLQnHQurxtfpaCvLs/Z0KVWrWVRt1mm4vdHVv2vU9NbDxq06tOXoVIyg/7WrP/ACWpVgnZRu+my3HOFdNXs9OvQI8mytjrD5rTlPNbekno27tre9d/qR6Mfgo1oZJNq04TTT1UoyUl9UdykW5UdGBwipU1Si3li5W9ScnK31PFtrYMcTkbm4OF9UlK8XvVn/k+ncXKiUoZYqN72SXdofJx/B6NWvHEZ3CSdJtKKd3TnmVm93U/UfWuQiqfKpbAjHEeVKpUvnqS4ptOmnOCjKytfek7+pH1GzjcqK0j5WyNgLDSnKE5SjJNZGtFzrp3v0blu0PqXAHXiaCqU505ejOEou2+0lY8GytlLDOK4ydTNVhrNa3u9f31+iPpXOqrLWL6pp9wMNoAXB5XuSRqfb203Q2ji4zVHWcXHjMTGi8jipJ5XH1/Q2ycXBHem3OWXk07x69+mnnwlj1Yf52n9heUq6sP87T+w3BkXUMi6kaS4r6xgz/TRO2NoUa0k6ioOUY2jbaiouzvppA6MNiKEIzio4fn+lfasZN+3JdbzfuRdSGReo5kxTuLNtCVsVQnGKthubHLHLtSEbR009D1fQ9WzNtU6KcYeTNNt67Spy+rh/2xvHi11IcWupFlxRFm2oFwkX6f56l9peUi0/8AG1/XUvtNu5F1LuLxa6l3FlxTmDa/jUPKSP6fX9dR8CrhJH9P89R8DbvFrqXcTi11LuQlxRBtfxqTlHHqofPUPA6IcJIpzlaj0aLF0X9TcXFR6l3I8tTZcG5t/wA9r6LSwlxRDtbU8tv5rOXEJJp5Vi6FznPhA2+bxKXrxdB6m0o7Hgmnd6NaaWFTY8G27vVt2VraiXFEO1/GpPP8ctstO+bf5VQ8TnU4QZnGMo0991bFUH/ubZexqWVQsvSzN2i233HPE7NpzteKTi7pqMbkkxSxZtqNcIOfLKqftxWH8TujwiVudGk9ejFYa31kbWp7Mpqcp5YtyWqcY2X0O7yOn2cPciWXFJDtbUq4RL8EPm8N9xHwiX4IfN4b7jbXkNLs6fuR8B5BS7On7kfAS60Q7W1LyhX4I/NYb7hyiX4I/NYX7jbPkFLsqfuQ8CebqPZU/hw8BLrRBtfxqnlAvwR+Zw33kXCFdmvmcL95tfzZR7Gl8OHgTzXQ7Gl8OHgJdaSDa2qfP67P/UYX7zjygXZ/6jC/ebX81UOxo/Ch4DzTh+wo/Cp+BZdaINraofCBdk/j4X7xygXZS+Phf+Q2s9kYfsKPwqfgPM2G/L0fg0/AS4og2v41T5/XZS+Nhf8AkOL2znlCEaUs0pxjH+Lh/Sbst0/WbX8y4b8vQ+DT8Cx2Ph01KNCimndONKmmn1p20ZJsUsG1vXBaL9kWwBg9QCkAAAAAAAAAAAALgWAAAAAAAAsAAAAAAALAAAAAFgAAAAXAsAAAAAoEAAAAAAAAAAAAAAAAAsAAAAAAAAAAAAAAAAAAAAACwAAoEAAAFIwAAAAAAAAAAAAAAAAAAQAAIAAAAAAAXAACwAABgAAAAAAFJcAAAAAAAAAAAAAAAAAAAAAAApAAAAAAAAUCAAAAUCAXKBACgf/Z"/>
          <p:cNvSpPr>
            <a:spLocks noChangeAspect="1" noChangeArrowheads="1"/>
          </p:cNvSpPr>
          <p:nvPr/>
        </p:nvSpPr>
        <p:spPr bwMode="auto">
          <a:xfrm>
            <a:off x="215900" y="-719138"/>
            <a:ext cx="2543175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266928" y="1104623"/>
            <a:ext cx="6993709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Vím, že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čtyřúhelníky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jsou rovinné obrazce, které mají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čtyři vrcholy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čtyři strany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Obdélník 33"/>
          <p:cNvSpPr/>
          <p:nvPr/>
        </p:nvSpPr>
        <p:spPr>
          <a:xfrm>
            <a:off x="539552" y="1929155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6660232" y="1906657"/>
            <a:ext cx="1832913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ývojový diagram: údaje 35"/>
          <p:cNvSpPr/>
          <p:nvPr/>
        </p:nvSpPr>
        <p:spPr>
          <a:xfrm>
            <a:off x="4572000" y="1906657"/>
            <a:ext cx="1646238" cy="958377"/>
          </a:xfrm>
          <a:prstGeom prst="flowChartInputOutpu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Lichoběžník 36"/>
          <p:cNvSpPr/>
          <p:nvPr/>
        </p:nvSpPr>
        <p:spPr>
          <a:xfrm>
            <a:off x="2051720" y="1906657"/>
            <a:ext cx="1872208" cy="890292"/>
          </a:xfrm>
          <a:prstGeom prst="trapezoi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387907" y="4010785"/>
            <a:ext cx="914400" cy="9144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2017381" y="4010785"/>
            <a:ext cx="2542669" cy="9144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TextovéPole 40"/>
          <p:cNvSpPr txBox="1"/>
          <p:nvPr/>
        </p:nvSpPr>
        <p:spPr>
          <a:xfrm>
            <a:off x="5339453" y="3208943"/>
            <a:ext cx="264155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jak vypadají, </a:t>
            </a:r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</a:p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narýsovat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rovnoběžky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5796136" y="4227934"/>
            <a:ext cx="19181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>
            <a:off x="5796136" y="4587974"/>
            <a:ext cx="19181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 flipV="1">
            <a:off x="8421294" y="3867894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V="1">
            <a:off x="8172400" y="3867894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3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4155"/>
            <a:ext cx="6288901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25.3 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Jaké si řekneme nové termíny a názvy?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27534"/>
            <a:ext cx="633383" cy="4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2408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866079" y="1435947"/>
            <a:ext cx="2180005" cy="1063795"/>
          </a:xfrm>
          <a:prstGeom prst="wedgeEllipseCallout">
            <a:avLst>
              <a:gd name="adj1" fmla="val -52891"/>
              <a:gd name="adj2" fmla="val -39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je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rovnoběžník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84" y="909865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4435787" y="989852"/>
            <a:ext cx="4499992" cy="1581195"/>
          </a:xfrm>
          <a:prstGeom prst="wedgeEllipseCallout">
            <a:avLst>
              <a:gd name="adj1" fmla="val -58927"/>
              <a:gd name="adj2" fmla="val -35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Rovnoběžník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čtyřúhelník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který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každé dvě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protější strany rovnoběžné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79671" y="2740744"/>
            <a:ext cx="407092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Každý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čtverec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je rovnoběžník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rotože jeho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protější strany jsou rovnoběžné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979663" y="2740912"/>
            <a:ext cx="407092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Každý 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obdélník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je rovnoběžník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rotože jeho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protější strany jsou rovnoběžné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755575" y="3579862"/>
            <a:ext cx="1235907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5076056" y="3606794"/>
            <a:ext cx="1944216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270158" y="334902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D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0" name="Obdélník 59"/>
          <p:cNvSpPr/>
          <p:nvPr/>
        </p:nvSpPr>
        <p:spPr>
          <a:xfrm>
            <a:off x="270158" y="456765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A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788514" y="455912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3" name="Obdélník 62"/>
          <p:cNvSpPr/>
          <p:nvPr/>
        </p:nvSpPr>
        <p:spPr>
          <a:xfrm>
            <a:off x="1788514" y="3327329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C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4" name="Obdélník 63"/>
          <p:cNvSpPr/>
          <p:nvPr/>
        </p:nvSpPr>
        <p:spPr>
          <a:xfrm>
            <a:off x="4572000" y="463191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5" name="Obdélník 64"/>
          <p:cNvSpPr/>
          <p:nvPr/>
        </p:nvSpPr>
        <p:spPr>
          <a:xfrm>
            <a:off x="6903427" y="455636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L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6873953" y="3325855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M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7" name="Obdélník 66"/>
          <p:cNvSpPr/>
          <p:nvPr/>
        </p:nvSpPr>
        <p:spPr>
          <a:xfrm>
            <a:off x="4572000" y="336486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N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2829015" y="3534143"/>
            <a:ext cx="91242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AB ǁ CD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ǁ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7668344" y="3495132"/>
            <a:ext cx="94006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KL ǁ NM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LM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ǁ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NK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2799635" y="4205186"/>
            <a:ext cx="9669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cs-CZ" sz="1600" dirty="0">
                <a:latin typeface="Symbol" pitchFamily="18" charset="2"/>
              </a:rPr>
              <a:t>@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CD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cs-CZ" sz="1600" dirty="0">
                <a:latin typeface="Symbol" pitchFamily="18" charset="2"/>
              </a:rPr>
              <a:t>@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DA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7641093" y="4213713"/>
            <a:ext cx="99456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KL </a:t>
            </a:r>
            <a:r>
              <a:rPr lang="cs-CZ" sz="1600" dirty="0">
                <a:latin typeface="Symbol" pitchFamily="18" charset="2"/>
              </a:rPr>
              <a:t>@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NM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LM </a:t>
            </a:r>
            <a:r>
              <a:rPr lang="cs-CZ" sz="1600" dirty="0">
                <a:latin typeface="Symbol" pitchFamily="18" charset="2"/>
              </a:rPr>
              <a:t>@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NK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38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4155"/>
            <a:ext cx="3986028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25.4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Co si řekneme nového?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2555776" y="2499742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02" y="627534"/>
            <a:ext cx="477505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koukalova\AppData\Local\Microsoft\Windows\Temporary Internet Files\Content.IE5\DSHG5858\MC900434411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598"/>
            <a:ext cx="896663" cy="8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álný popisek 14"/>
          <p:cNvSpPr/>
          <p:nvPr/>
        </p:nvSpPr>
        <p:spPr>
          <a:xfrm>
            <a:off x="1239867" y="1119461"/>
            <a:ext cx="2564420" cy="1063795"/>
          </a:xfrm>
          <a:prstGeom prst="wedgeEllipseCallout">
            <a:avLst>
              <a:gd name="adj1" fmla="val -63766"/>
              <a:gd name="adj2" fmla="val 33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rovnoběžník 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rýsuje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C:\Users\koukalova\AppData\Local\Microsoft\Windows\Temporary Internet Files\Content.IE5\TLMJOQNB\MC90044042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87" y="1007295"/>
            <a:ext cx="1057275" cy="870585"/>
          </a:xfrm>
          <a:prstGeom prst="rect">
            <a:avLst/>
          </a:prstGeom>
          <a:noFill/>
          <a:extLst/>
        </p:spPr>
      </p:pic>
      <p:sp>
        <p:nvSpPr>
          <p:cNvPr id="17" name="Oválný popisek 16"/>
          <p:cNvSpPr/>
          <p:nvPr/>
        </p:nvSpPr>
        <p:spPr>
          <a:xfrm>
            <a:off x="4932040" y="860760"/>
            <a:ext cx="3258493" cy="1581195"/>
          </a:xfrm>
          <a:prstGeom prst="wedgeEllipseCallout">
            <a:avLst>
              <a:gd name="adj1" fmla="val -54423"/>
              <a:gd name="adj2" fmla="val -27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Pokud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víš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jak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rovnoběžník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vypadá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umíš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rýsovat rovnoběžky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zvládneš to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102697" y="2499742"/>
            <a:ext cx="400943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Čtverec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obdélník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sestrojit již umíš.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Zkusíme sestrojit jim velmi podobné obrazce. </a:t>
            </a:r>
          </a:p>
        </p:txBody>
      </p:sp>
      <p:sp>
        <p:nvSpPr>
          <p:cNvPr id="4" name="Kosoúhelník 3"/>
          <p:cNvSpPr/>
          <p:nvPr/>
        </p:nvSpPr>
        <p:spPr>
          <a:xfrm>
            <a:off x="403738" y="4030993"/>
            <a:ext cx="1216152" cy="914400"/>
          </a:xfrm>
          <a:prstGeom prst="parallelogram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Kosoúhelník 44"/>
          <p:cNvSpPr/>
          <p:nvPr/>
        </p:nvSpPr>
        <p:spPr>
          <a:xfrm>
            <a:off x="4691236" y="4026208"/>
            <a:ext cx="1870050" cy="914400"/>
          </a:xfrm>
          <a:prstGeom prst="parallelogram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175688" y="3370621"/>
            <a:ext cx="167225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KOSOČTVEREC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954736" y="3524796"/>
            <a:ext cx="150233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KOSODÉLNÍK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6084879" y="2643758"/>
            <a:ext cx="269817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Rýsujeme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 pomocí pravítka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znalostí o rovnoběžkách.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154615" y="3868175"/>
            <a:ext cx="2151551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stejné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vlastnosti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jako ČTVEREC,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jen jeho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přilehlé strany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nejsou kolmé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6823714" y="3863350"/>
            <a:ext cx="2151551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stejné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vlastnosti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jako OBDÉLNÍK,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jen jeho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přilehlé strany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nejsou kolmé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52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 animBg="1"/>
      <p:bldP spid="4" grpId="0" animBg="1"/>
      <p:bldP spid="45" grpId="0" animBg="1"/>
      <p:bldP spid="46" grpId="0" animBg="1"/>
      <p:bldP spid="49" grpId="0" animBg="1"/>
      <p:bldP spid="50" grpId="0" animBg="1"/>
      <p:bldP spid="53" grpId="0" animBg="1"/>
      <p:bldP spid="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3688" y="474155"/>
            <a:ext cx="3761606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25.5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Procvičení a příklady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02" y="627534"/>
            <a:ext cx="477505" cy="69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ovéPole 57"/>
          <p:cNvSpPr txBox="1"/>
          <p:nvPr/>
        </p:nvSpPr>
        <p:spPr>
          <a:xfrm>
            <a:off x="323528" y="964470"/>
            <a:ext cx="705411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Podle náčrtku narýsuj dvě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rovnoběžné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přímky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rovnoběžné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přímky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Obrázek 33" descr="U:\UČITELÉ\Průšová\SKENY- Čj, M\skenykdum\obrázek000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0" t="18172" r="32745" b="70869"/>
          <a:stretch/>
        </p:blipFill>
        <p:spPr bwMode="auto">
          <a:xfrm>
            <a:off x="877747" y="1491630"/>
            <a:ext cx="2100704" cy="1070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3397678" y="1365065"/>
            <a:ext cx="4334713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Vyznač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barevně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rovnoběžník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který jsi narýsoval.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Popiš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jeho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vrcholy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urči jeho název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Vrcholy :  _____    _____    _____    _____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Strany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_____    _____    _____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_____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79512" y="2744018"/>
            <a:ext cx="559787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Narýsuj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polopřímky OP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které mají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společný počátek O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svírají ostrý úhel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5796136" y="4731990"/>
            <a:ext cx="19442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364088" y="4631917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O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cxnSp>
        <p:nvCxnSpPr>
          <p:cNvPr id="17" name="Přímá spojnice 16"/>
          <p:cNvCxnSpPr/>
          <p:nvPr/>
        </p:nvCxnSpPr>
        <p:spPr>
          <a:xfrm>
            <a:off x="6422907" y="3598855"/>
            <a:ext cx="93309" cy="51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7524328" y="4655952"/>
            <a:ext cx="0" cy="135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5796136" y="3300051"/>
            <a:ext cx="864096" cy="14319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5997865" y="3109102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308304" y="469600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448531" y="3429578"/>
            <a:ext cx="294022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Bodem 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narýsuj přímku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 ǁ OS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2" name="Přímá spojnice 41"/>
          <p:cNvCxnSpPr/>
          <p:nvPr/>
        </p:nvCxnSpPr>
        <p:spPr>
          <a:xfrm flipV="1">
            <a:off x="7389956" y="3189100"/>
            <a:ext cx="1089546" cy="17493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délník 42"/>
          <p:cNvSpPr/>
          <p:nvPr/>
        </p:nvSpPr>
        <p:spPr>
          <a:xfrm>
            <a:off x="8381276" y="2853370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p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448531" y="3751013"/>
            <a:ext cx="290656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Bodem 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narýsuj přímku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 ǁ OP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5" name="Přímá spojnice 44"/>
          <p:cNvCxnSpPr/>
          <p:nvPr/>
        </p:nvCxnSpPr>
        <p:spPr>
          <a:xfrm>
            <a:off x="6336196" y="3639165"/>
            <a:ext cx="23762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8248116" y="3586376"/>
            <a:ext cx="6623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s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1459753" y="4089567"/>
            <a:ext cx="288412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Průsečík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přímek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označ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7740352" y="3114758"/>
            <a:ext cx="7621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R</a:t>
            </a:r>
            <a:endParaRPr lang="cs-CZ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170091" y="4495175"/>
            <a:ext cx="479009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Urči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zda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čtyřúhelník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OPRS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není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rovnoběžník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Vysvětli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své tvrzení.</a:t>
            </a:r>
          </a:p>
        </p:txBody>
      </p:sp>
    </p:spTree>
    <p:extLst>
      <p:ext uri="{BB962C8B-B14F-4D97-AF65-F5344CB8AC3E}">
        <p14:creationId xmlns:p14="http://schemas.microsoft.com/office/powerpoint/2010/main" val="21637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4" grpId="0"/>
      <p:bldP spid="24" grpId="0"/>
      <p:bldP spid="25" grpId="0"/>
      <p:bldP spid="39" grpId="0" animBg="1"/>
      <p:bldP spid="43" grpId="0"/>
      <p:bldP spid="44" grpId="0" animBg="1"/>
      <p:bldP spid="47" grpId="0"/>
      <p:bldP spid="48" grpId="0" animBg="1"/>
      <p:bldP spid="49" grpId="0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84492"/>
            <a:ext cx="985850" cy="134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7065" y="504000"/>
            <a:ext cx="3982821" cy="4770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25.6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Něco navíc pro šikovné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1691680" y="1287537"/>
            <a:ext cx="5605381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Narýsuj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trojúhelník ABC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kde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c = 8 cm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 = 4 cm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b = 5 cm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Bodem 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veď přímku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 ǁ AB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bodem 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přímku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k ǁ CB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Průsečík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přímek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označ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Pokud jsi správně rýsoval, je čtyřúhelník ABCD rovnoběžník.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Řekni, jak se nazývá.</a:t>
            </a:r>
          </a:p>
        </p:txBody>
      </p:sp>
      <p:pic>
        <p:nvPicPr>
          <p:cNvPr id="1026" name="Picture 2" descr="C:\Users\prusovab\AppData\Local\Microsoft\Windows\Temporary Internet Files\Content.IE5\D1O92E1G\MC9002339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304" y="1369070"/>
            <a:ext cx="1230133" cy="100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U:\UČITELÉ\Průšová\SKENY- Čj, M\skenykdum\obrázek0000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0" t="54794" b="26201"/>
          <a:stretch/>
        </p:blipFill>
        <p:spPr bwMode="auto">
          <a:xfrm>
            <a:off x="608304" y="2979476"/>
            <a:ext cx="1561735" cy="1921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915816" y="3060769"/>
            <a:ext cx="5197705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2. Podle náčrtku narýsuj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rovnoramenný trojúhelník ABC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kde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a = b = 6 cm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c = 4 cm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Narýsuj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středy stran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AC a BC a označ je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Narýsuj úsečku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EF a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zjisti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a)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není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trojúhelník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EFC rovnoramenný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 proč?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b)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nebo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není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čtyřúhelník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ABFE rovnoběžník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proč?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833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34" y="492443"/>
            <a:ext cx="2787943" cy="477054"/>
          </a:xfr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Parallelogram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34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15162" y="1969744"/>
            <a:ext cx="115448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rovnoběžky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0.gstatic.com/images?q=tbn:ANd9GcQRsakOGX2swOmuumVNaB-Fdi156b2tG9vb-9g0YPepysxL4pE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24" y="673992"/>
            <a:ext cx="1097758" cy="57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Obrázek 41" descr="http://t3.gstatic.com/images?q=tbn:ANd9GcQqUlkEVdoYbhC1DWqNXdrJZB7CsjGQ6xLZE3qXvbDbMTNqLkR5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809" y="562973"/>
            <a:ext cx="785800" cy="7992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Přímá spojnice 36"/>
          <p:cNvCxnSpPr/>
          <p:nvPr/>
        </p:nvCxnSpPr>
        <p:spPr>
          <a:xfrm>
            <a:off x="3315162" y="2643758"/>
            <a:ext cx="19181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3315162" y="3016040"/>
            <a:ext cx="19181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4067932" y="3291830"/>
            <a:ext cx="80342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parallel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Kosoúhelník 49"/>
          <p:cNvSpPr/>
          <p:nvPr/>
        </p:nvSpPr>
        <p:spPr>
          <a:xfrm>
            <a:off x="763919" y="3617051"/>
            <a:ext cx="1853166" cy="1347180"/>
          </a:xfrm>
          <a:prstGeom prst="parallelogram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Kosoúhelník 53"/>
          <p:cNvSpPr/>
          <p:nvPr/>
        </p:nvSpPr>
        <p:spPr>
          <a:xfrm>
            <a:off x="5853029" y="3727207"/>
            <a:ext cx="2396780" cy="1126867"/>
          </a:xfrm>
          <a:prstGeom prst="parallelogram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TextovéPole 54"/>
          <p:cNvSpPr txBox="1"/>
          <p:nvPr/>
        </p:nvSpPr>
        <p:spPr>
          <a:xfrm>
            <a:off x="143567" y="3148328"/>
            <a:ext cx="116730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kosočtverec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5853029" y="3277056"/>
            <a:ext cx="108715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kosodélník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8100392" y="4644131"/>
            <a:ext cx="98456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rhomboid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2443295" y="4643268"/>
            <a:ext cx="104227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rhomb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Obdélník 58"/>
          <p:cNvSpPr/>
          <p:nvPr/>
        </p:nvSpPr>
        <p:spPr>
          <a:xfrm>
            <a:off x="853674" y="1423037"/>
            <a:ext cx="914400" cy="9144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/>
          <p:cNvSpPr/>
          <p:nvPr/>
        </p:nvSpPr>
        <p:spPr>
          <a:xfrm>
            <a:off x="5938516" y="1512544"/>
            <a:ext cx="1767714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TextovéPole 60"/>
          <p:cNvSpPr txBox="1"/>
          <p:nvPr/>
        </p:nvSpPr>
        <p:spPr>
          <a:xfrm>
            <a:off x="1319848" y="2474481"/>
            <a:ext cx="72167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square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270020" y="1035591"/>
            <a:ext cx="77938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čtverec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5410797" y="1111264"/>
            <a:ext cx="904415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obdélník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7162652" y="2493114"/>
            <a:ext cx="93968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rectangle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 animBg="1"/>
      <p:bldP spid="55" grpId="0" animBg="1"/>
      <p:bldP spid="56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4000"/>
            <a:ext cx="2512291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41794"/>
              </p:ext>
            </p:extLst>
          </p:nvPr>
        </p:nvGraphicFramePr>
        <p:xfrm>
          <a:off x="183540" y="1044001"/>
          <a:ext cx="7185180" cy="392994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88778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Mezi rovnoběžníky patří: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čtverec, trojúhelník, kosočtverec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čtverec, obdélník, kosočtverec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obdélník, trojúhelník, kosodélník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trojúhelník, čtverec, obdélník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Rovnoběžníky mají protější strany: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</a:t>
                      </a: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různoběžné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b) rovnoběžné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c) opačné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d) kolmé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3839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Mezi čtyřúhelníky patří: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kruh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b) trojúhelník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c) obdélník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d) kružnice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Mezi rovnoběžníky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nepatří:</a:t>
                      </a:r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a) čtverec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b) kosočtverec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c) kosodélník</a:t>
                      </a:r>
                    </a:p>
                    <a:p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d) </a:t>
                      </a:r>
                      <a:r>
                        <a:rPr lang="cs-CZ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kosotrojúhelník</a:t>
                      </a:r>
                      <a:endParaRPr lang="cs-CZ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FontTx/>
              <a:buAutoNum type="arabicPeriod"/>
            </a:pPr>
            <a:endParaRPr lang="cs-CZ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9422" y="1275606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BLAŽKOVÁ,R., VAŇUROVÁ,M., Matematika pro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4.ročník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základních škol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3.díl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.vyd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. Všeň: Alter,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2003.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ISBN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80-85775-98-0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pPr marL="342900" indent="-342900">
              <a:buFontTx/>
              <a:buAutoNum type="arabicPeriod"/>
            </a:pPr>
            <a:endParaRPr lang="cs-CZ" sz="1600" dirty="0" smtClean="0"/>
          </a:p>
          <a:p>
            <a:r>
              <a:rPr lang="cs-CZ" sz="1600" dirty="0" smtClean="0"/>
              <a:t>   </a:t>
            </a:r>
            <a:endParaRPr lang="cs-CZ" sz="1600" dirty="0"/>
          </a:p>
          <a:p>
            <a:pPr marL="342900" indent="-342900">
              <a:buFontTx/>
              <a:buAutoNum type="arabicPeriod"/>
            </a:pPr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280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1013</Words>
  <Application>Microsoft Office PowerPoint</Application>
  <PresentationFormat>Předvádění na obrazovce (16:9)</PresentationFormat>
  <Paragraphs>176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25.1 Rovnoběžníky</vt:lpstr>
      <vt:lpstr>25.2 Co již víme?</vt:lpstr>
      <vt:lpstr>25.3  Jaké si řekneme nové termíny a názvy?</vt:lpstr>
      <vt:lpstr>25.4 Co si řekneme nového?</vt:lpstr>
      <vt:lpstr>25.5 Procvičení a příklady</vt:lpstr>
      <vt:lpstr>Prezentace aplikace PowerPoint</vt:lpstr>
      <vt:lpstr>25.7 Parallelogram</vt:lpstr>
      <vt:lpstr>25.8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434</cp:revision>
  <dcterms:created xsi:type="dcterms:W3CDTF">2010-10-18T18:21:56Z</dcterms:created>
  <dcterms:modified xsi:type="dcterms:W3CDTF">2013-04-21T16:59:50Z</dcterms:modified>
</cp:coreProperties>
</file>