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CD5B5"/>
    <a:srgbClr val="94F0E4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480" y="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60285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1188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youtube.com/watch?v=EHmzdzgcslM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6.wmf"/><Relationship Id="rId4" Type="http://schemas.openxmlformats.org/officeDocument/2006/relationships/image" Target="../media/image1.png"/><Relationship Id="rId9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://www.youtube.com/watch?v=jhZ8S7bB0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lastenci.cz/obr/cestina/nareci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tec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VfthrizXKOM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EHmzdzgcslM" TargetMode="External"/><Relationship Id="rId3" Type="http://schemas.openxmlformats.org/officeDocument/2006/relationships/hyperlink" Target="http://www.alescenek.cz/pravidla-ceskeho-pravopisu-skolni-vydani-vc-dodatk" TargetMode="External"/><Relationship Id="rId7" Type="http://schemas.openxmlformats.org/officeDocument/2006/relationships/hyperlink" Target="http://www.alef.net/ALEFArtists/ALEFArtists.Asp?Artist=Lego%20Artists%20-%20Other" TargetMode="External"/><Relationship Id="rId2" Type="http://schemas.openxmlformats.org/officeDocument/2006/relationships/hyperlink" Target="http://www.dvdedice.cz/cd-hudba/-/slovacko-sa-sudi-i-50500/obal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anpop.com/spots/the-beatles/images/34262/title/first-image-ever-fanpops-first-image-wallpaper" TargetMode="External"/><Relationship Id="rId11" Type="http://schemas.openxmlformats.org/officeDocument/2006/relationships/hyperlink" Target="http://www.sukno.cz/modules.php?name=News&amp;file=article&amp;sid=1614" TargetMode="External"/><Relationship Id="rId5" Type="http://schemas.openxmlformats.org/officeDocument/2006/relationships/hyperlink" Target="http://www.helago-cz.cz/product/mluvidla/" TargetMode="External"/><Relationship Id="rId10" Type="http://schemas.openxmlformats.org/officeDocument/2006/relationships/hyperlink" Target="http://www.knihcentrum.cz/slovenska-abeceda/d-56689/" TargetMode="External"/><Relationship Id="rId4" Type="http://schemas.openxmlformats.org/officeDocument/2006/relationships/hyperlink" Target="http://vlast.cz/o-cestine/" TargetMode="External"/><Relationship Id="rId9" Type="http://schemas.openxmlformats.org/officeDocument/2006/relationships/hyperlink" Target="http://www.youtube.com/watch?v=VfthrizXK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0038"/>
            <a:ext cx="511256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1.1  Obecná poučení o jazyce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8104" y="1563638"/>
            <a:ext cx="3456384" cy="2952327"/>
          </a:xfrm>
        </p:spPr>
        <p:txBody>
          <a:bodyPr>
            <a:normAutofit fontScale="92500" lnSpcReduction="10000"/>
          </a:bodyPr>
          <a:lstStyle/>
          <a:p>
            <a:endParaRPr lang="cs-CZ" sz="1800" dirty="0" smtClean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cs-CZ" sz="1800" dirty="0" smtClean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cs-CZ" sz="1800" dirty="0" smtClean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sz="1700" dirty="0" smtClean="0">
                <a:solidFill>
                  <a:schemeClr val="tx1"/>
                </a:solidFill>
              </a:rPr>
              <a:t>www.wikipedia.cz</a:t>
            </a:r>
          </a:p>
          <a:p>
            <a:r>
              <a:rPr lang="cs-CZ" sz="1700" dirty="0" smtClean="0">
                <a:solidFill>
                  <a:schemeClr val="tx1"/>
                </a:solidFill>
              </a:rPr>
              <a:t>www.ujc.cas.cz</a:t>
            </a:r>
          </a:p>
          <a:p>
            <a:r>
              <a:rPr lang="cs-CZ" sz="1700" dirty="0" smtClean="0">
                <a:solidFill>
                  <a:schemeClr val="tx1"/>
                </a:solidFill>
              </a:rPr>
              <a:t>www.slovnik-cizich-slov.abz.cz</a:t>
            </a:r>
          </a:p>
          <a:p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sp>
        <p:nvSpPr>
          <p:cNvPr id="7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Drahomíra Párová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60" y="1084571"/>
            <a:ext cx="1524000" cy="1504950"/>
          </a:xfrm>
          <a:prstGeom prst="rect">
            <a:avLst/>
          </a:prstGeom>
        </p:spPr>
      </p:pic>
      <p:sp>
        <p:nvSpPr>
          <p:cNvPr id="4" name="Tlačítko akce: Video 3">
            <a:hlinkClick r:id="rId7" highlightClick="1"/>
          </p:cNvPr>
          <p:cNvSpPr/>
          <p:nvPr/>
        </p:nvSpPr>
        <p:spPr>
          <a:xfrm>
            <a:off x="755576" y="2174006"/>
            <a:ext cx="864096" cy="685776"/>
          </a:xfrm>
          <a:prstGeom prst="actionButtonMovi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parova\AppData\Local\Microsoft\Windows\Temporary Internet Files\Content.IE5\WS5S5I2K\MC90008963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468" y="1120078"/>
            <a:ext cx="1401660" cy="22437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TextovéPole 7"/>
          <p:cNvSpPr txBox="1"/>
          <p:nvPr/>
        </p:nvSpPr>
        <p:spPr>
          <a:xfrm>
            <a:off x="4966736" y="3225338"/>
            <a:ext cx="1296144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MATEŘSKÝ JAZYK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01912" y="2391935"/>
            <a:ext cx="673944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NÁŘEČÍ</a:t>
            </a:r>
          </a:p>
        </p:txBody>
      </p:sp>
      <p:pic>
        <p:nvPicPr>
          <p:cNvPr id="1027" name="Picture 3" descr="C:\Users\parova\AppData\Local\Microsoft\Windows\Temporary Internet Files\Content.IE5\C0A3W34R\MC90034334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08333"/>
            <a:ext cx="1649578" cy="171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3419872" y="3878927"/>
            <a:ext cx="69317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SLANG</a:t>
            </a:r>
          </a:p>
        </p:txBody>
      </p:sp>
      <p:pic>
        <p:nvPicPr>
          <p:cNvPr id="1028" name="Picture 4" descr="C:\Users\parova\AppData\Local\Microsoft\Windows\Temporary Internet Files\Content.IE5\5HY05S9G\MC90029086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43558"/>
            <a:ext cx="1800200" cy="166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7884368" y="2177982"/>
            <a:ext cx="64807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ARGOT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</a:t>
            </a:r>
          </a:p>
          <a:p>
            <a:endParaRPr lang="cs-CZ" sz="1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3132856" cy="5940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988137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a 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Mateřský jazyk, slang,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nářečí, jazykověda, mluvnické kategorie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která nás seznamuje s obecnými poučeními o jazyce.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06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9906"/>
            <a:ext cx="4464496" cy="594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1.2 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sp>
        <p:nvSpPr>
          <p:cNvPr id="7" name="Obdélník 6"/>
          <p:cNvSpPr/>
          <p:nvPr/>
        </p:nvSpPr>
        <p:spPr>
          <a:xfrm>
            <a:off x="2886547" y="550641"/>
            <a:ext cx="45720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i="1" dirty="0"/>
              <a:t>,,Čeština se skládá z výjimek, z výjimek z výjimek a z výjimek z výjimek </a:t>
            </a:r>
            <a:r>
              <a:rPr lang="cs-CZ" i="1" dirty="0" err="1"/>
              <a:t>výjimek</a:t>
            </a:r>
            <a:r>
              <a:rPr lang="cs-CZ" i="1" dirty="0"/>
              <a:t>.“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9622"/>
            <a:ext cx="2160240" cy="309634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905084" y="1419622"/>
            <a:ext cx="374441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SPISOVNÝ JAZYK : celonárodní dorozumívací prostředek, který má reprezentační funkci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NESPISOVNÝ JAZYK : mluva užívaná na většině našeho území při běžném dorozumívání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05084" y="2538806"/>
            <a:ext cx="4954561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JAZYKOVÉ PŘÍRUČKY : Pravidla českého pravopisu, Slovník spisovné češtiny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5817" y="4587974"/>
            <a:ext cx="3672407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SLOVENŠTINA: slovanský jazyk, který je češtině nejbližší.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644" y="1170499"/>
            <a:ext cx="1133591" cy="108012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59" y="2970405"/>
            <a:ext cx="1925930" cy="121597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186" y="3307903"/>
            <a:ext cx="1800200" cy="1215972"/>
          </a:xfrm>
          <a:prstGeom prst="rect">
            <a:avLst/>
          </a:prstGeom>
        </p:spPr>
      </p:pic>
      <p:sp>
        <p:nvSpPr>
          <p:cNvPr id="11" name="Tlačítko akce: Video 10">
            <a:hlinkClick r:id="rId7" highlightClick="1"/>
          </p:cNvPr>
          <p:cNvSpPr/>
          <p:nvPr/>
        </p:nvSpPr>
        <p:spPr>
          <a:xfrm>
            <a:off x="6660232" y="4443958"/>
            <a:ext cx="1042416" cy="407459"/>
          </a:xfrm>
          <a:prstGeom prst="actionButtonMovi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222756" y="3540046"/>
            <a:ext cx="1317990" cy="83099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FF0000"/>
                </a:solidFill>
              </a:rPr>
              <a:t>HLÁSKY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SAMOHLÁSKY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SOUHLÁSKY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(DVOJHLÁSKY)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2443"/>
            <a:ext cx="8686800" cy="594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1.3  Jaké si řekneme nové termíny a názvy?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Jazykověda</a:t>
            </a: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bohemistika</a:t>
            </a: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věda o českém jazyku	</a:t>
            </a:r>
          </a:p>
          <a:p>
            <a:pPr marL="0" indent="0">
              <a:buNone/>
            </a:pPr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OBECNÁ POUČENÍ O JAZYCE</a:t>
            </a:r>
          </a:p>
          <a:p>
            <a:pPr marL="0" indent="0">
              <a:buNone/>
            </a:pPr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ZVUKOVÁ STRÁNKA JAZYKA</a:t>
            </a:r>
          </a:p>
          <a:p>
            <a:pPr marL="0" indent="0">
              <a:buNone/>
            </a:pPr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SLOVNÍ ZÁSOBA</a:t>
            </a:r>
          </a:p>
          <a:p>
            <a:pPr marL="0" indent="0">
              <a:buNone/>
            </a:pPr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MLUVNICE</a:t>
            </a:r>
          </a:p>
          <a:p>
            <a:pPr marL="0" indent="0">
              <a:buNone/>
            </a:pPr>
            <a:r>
              <a:rPr lang="cs-CZ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TVAROSLOVÍ</a:t>
            </a:r>
          </a:p>
          <a:p>
            <a:pPr marL="0" indent="0">
              <a:buNone/>
            </a:pPr>
            <a:r>
              <a:rPr lang="cs-CZ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SKLADBA</a:t>
            </a:r>
          </a:p>
          <a:p>
            <a:pPr marL="0" indent="0">
              <a:buNone/>
            </a:pPr>
            <a:r>
              <a:rPr lang="cs-CZ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PRAVOPIS</a:t>
            </a:r>
          </a:p>
          <a:p>
            <a:pPr marL="0" indent="0">
              <a:buNone/>
            </a:pPr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NAUKA O SLOHU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sp>
        <p:nvSpPr>
          <p:cNvPr id="8" name="Obdélník 7"/>
          <p:cNvSpPr/>
          <p:nvPr/>
        </p:nvSpPr>
        <p:spPr>
          <a:xfrm>
            <a:off x="107504" y="2787774"/>
            <a:ext cx="8928992" cy="22322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ÚTVARY ČESKÉHO JAZYKA</a:t>
            </a:r>
          </a:p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NÁRODNÍ JAZYK (mateřský jazyk) – tímto jazykem myslíme a dorozumíváme se jím s ostatními členy národa</a:t>
            </a:r>
          </a:p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SPISOVNÝ JAZYK – má svá ustálená pravidla a stále rostoucí slovní zásobu	</a:t>
            </a:r>
          </a:p>
          <a:p>
            <a:endParaRPr lang="cs-CZ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NESPISOVNÝ JAZYK	NÁŘEČÍ ( mluva skupiny obyvatel určité zeměpisné oblasti) </a:t>
            </a:r>
            <a:r>
              <a:rPr lang="cs-CZ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MŮKA, STRÉC, OGAR</a:t>
            </a:r>
            <a:endParaRPr lang="cs-CZ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 	         </a:t>
            </a:r>
            <a:r>
              <a:rPr lang="cs-CZ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OBECNÁ ČEŠTINA ( vznikla se středočeského nářečí, prostá SZ, nesložitá)</a:t>
            </a:r>
            <a:r>
              <a:rPr lang="cs-CZ" sz="1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ZDRAVEJ</a:t>
            </a:r>
            <a:endParaRPr lang="cs-CZ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SLANG ( mluva lidí stejného zájmového nebo pracovního prostředí)</a:t>
            </a:r>
          </a:p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ŠÍBOVAT, MAŠINFÍRA, ŠRAŇKY, KONDUKTÉR, BĚHY, BARVA, SLECH</a:t>
            </a:r>
            <a:endParaRPr lang="cs-CZ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ARGOT ( mluva lidí z okraje společnosti)</a:t>
            </a:r>
          </a:p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KÁČA, LOVE, STŘÍKAČKA, VYBÍLIT, CHLUPATEJ, ČOKL, FÍZL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251520" y="3291830"/>
            <a:ext cx="792088" cy="72008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51520" y="3291830"/>
            <a:ext cx="792088" cy="432048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Mapa nářečí v ČR">
            <a:hlinkClick r:id="rId3" tooltip="Kliknutím se otevře nové okno se zvětšeným  obrázkem.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31590"/>
            <a:ext cx="295232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740" y="1295347"/>
            <a:ext cx="2088232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3201"/>
            <a:ext cx="8686800" cy="594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1"/>
            <a:ext cx="9144000" cy="493200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                     	                  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4" name="Obdélník 3"/>
          <p:cNvSpPr/>
          <p:nvPr/>
        </p:nvSpPr>
        <p:spPr>
          <a:xfrm>
            <a:off x="57517" y="1059582"/>
            <a:ext cx="4514484" cy="3960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Zvuková stránka jazyka</a:t>
            </a:r>
          </a:p>
          <a:p>
            <a:pPr algn="ctr"/>
            <a:r>
              <a:rPr lang="cs-C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dle účasti hlasivek na výslovnosti rozeznáváme:</a:t>
            </a:r>
          </a:p>
          <a:p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ZNĚLÉ</a:t>
            </a:r>
          </a:p>
          <a:p>
            <a:endParaRPr lang="cs-CZ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NEZNĚLÉ</a:t>
            </a:r>
          </a:p>
          <a:p>
            <a:pPr algn="ctr"/>
            <a:endParaRPr lang="cs-CZ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SPODOBA ZNĚLOSTI</a:t>
            </a:r>
          </a:p>
          <a:p>
            <a:r>
              <a:rPr lang="cs-C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Setkají-li se ve slově vedle sebe párové souhlásky, lišící se znělostí, vysloví se buď zněle, nebo nezněle.</a:t>
            </a:r>
          </a:p>
          <a:p>
            <a:r>
              <a:rPr lang="cs-C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př.: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BOR - 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BOR</a:t>
            </a:r>
          </a:p>
          <a:p>
            <a:r>
              <a:rPr lang="cs-CZ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 spodobě dochází i mezi předložkou a dalším slovem př.: </a:t>
            </a: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 STOLEM – PO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STOLEM</a:t>
            </a:r>
          </a:p>
          <a:p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 spodobě dochází i na konci slova př.: </a:t>
            </a:r>
          </a:p>
          <a:p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DUB – DU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04248" y="699541"/>
            <a:ext cx="2212653" cy="41764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Spisovná výslovnost</a:t>
            </a:r>
            <a:endParaRPr lang="cs-CZ" sz="12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0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SLOVNÍ PŘÍZVUK</a:t>
            </a:r>
          </a:p>
          <a:p>
            <a:pPr algn="ctr"/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ČJ na první slabice</a:t>
            </a:r>
          </a:p>
          <a:p>
            <a:pPr algn="ctr"/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edlejší přízvuk</a:t>
            </a:r>
          </a:p>
          <a:p>
            <a:pPr algn="ctr"/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příklonky</a:t>
            </a:r>
          </a:p>
          <a:p>
            <a:pPr algn="ctr"/>
            <a:r>
              <a:rPr lang="cs-CZ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VĚTNÝ PŘÍZVUK</a:t>
            </a:r>
          </a:p>
          <a:p>
            <a:pPr algn="ctr"/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posledním slově ve větě</a:t>
            </a:r>
          </a:p>
          <a:p>
            <a:pPr algn="ctr"/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záleží na postoji mluvčího</a:t>
            </a:r>
          </a:p>
          <a:p>
            <a:pPr algn="ctr"/>
            <a:r>
              <a:rPr lang="cs-CZ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PAUZA</a:t>
            </a:r>
          </a:p>
          <a:p>
            <a:pPr algn="ctr"/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ásleduje po větném přízvuku</a:t>
            </a:r>
          </a:p>
          <a:p>
            <a:pPr algn="ctr"/>
            <a:r>
              <a:rPr lang="cs-CZ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DŮRAZ</a:t>
            </a:r>
          </a:p>
          <a:p>
            <a:pPr algn="ctr"/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 zdůraznění ve větě</a:t>
            </a:r>
          </a:p>
          <a:p>
            <a:pPr algn="ctr"/>
            <a:r>
              <a:rPr lang="cs-CZ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TEMPO</a:t>
            </a:r>
          </a:p>
          <a:p>
            <a:pPr algn="ctr"/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 porozumění řeči, rychlá mluva je nesrozumitelná, pomalá unavuje</a:t>
            </a:r>
          </a:p>
          <a:p>
            <a:pPr algn="ctr"/>
            <a:r>
              <a:rPr lang="cs-CZ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MELODIE</a:t>
            </a:r>
          </a:p>
          <a:p>
            <a:pPr algn="ctr"/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intonace – podle ní poznáme jednotlivé druhy vět</a:t>
            </a:r>
            <a:endParaRPr lang="cs-CZ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16715"/>
              </p:ext>
            </p:extLst>
          </p:nvPr>
        </p:nvGraphicFramePr>
        <p:xfrm>
          <a:off x="1619672" y="1563638"/>
          <a:ext cx="2376264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31"/>
                <a:gridCol w="279031"/>
                <a:gridCol w="279031"/>
                <a:gridCol w="279031"/>
                <a:gridCol w="279031"/>
                <a:gridCol w="279031"/>
                <a:gridCol w="279031"/>
                <a:gridCol w="423047"/>
              </a:tblGrid>
              <a:tr h="468052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</a:t>
                      </a:r>
                      <a:endParaRPr lang="cs-CZ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V</a:t>
                      </a:r>
                      <a:endParaRPr lang="cs-CZ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Ď</a:t>
                      </a:r>
                      <a:endParaRPr lang="cs-CZ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Z</a:t>
                      </a:r>
                      <a:endParaRPr lang="cs-CZ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Ž</a:t>
                      </a:r>
                      <a:endParaRPr lang="cs-CZ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G</a:t>
                      </a:r>
                      <a:endParaRPr lang="cs-CZ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H</a:t>
                      </a:r>
                      <a:endParaRPr lang="cs-CZ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r>
                        <a:rPr lang="cs-CZ" sz="1600" dirty="0" smtClean="0"/>
                        <a:t>h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vá jednoduchá závorka 6"/>
          <p:cNvSpPr/>
          <p:nvPr/>
        </p:nvSpPr>
        <p:spPr>
          <a:xfrm>
            <a:off x="1246120" y="3219821"/>
            <a:ext cx="45719" cy="20218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Pravá jednoduchá závorka 7"/>
          <p:cNvSpPr/>
          <p:nvPr/>
        </p:nvSpPr>
        <p:spPr>
          <a:xfrm>
            <a:off x="1884844" y="3219820"/>
            <a:ext cx="45719" cy="20218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ravá jednoduchá závorka 9"/>
          <p:cNvSpPr/>
          <p:nvPr/>
        </p:nvSpPr>
        <p:spPr>
          <a:xfrm>
            <a:off x="3995936" y="3678879"/>
            <a:ext cx="45719" cy="20218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evá jednoduchá závorka 10"/>
          <p:cNvSpPr/>
          <p:nvPr/>
        </p:nvSpPr>
        <p:spPr>
          <a:xfrm>
            <a:off x="2627784" y="3675500"/>
            <a:ext cx="45719" cy="20218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Levá jednoduchá závorka 11"/>
          <p:cNvSpPr/>
          <p:nvPr/>
        </p:nvSpPr>
        <p:spPr>
          <a:xfrm>
            <a:off x="755576" y="4155926"/>
            <a:ext cx="45719" cy="20218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Pravá jednoduchá závorka 12"/>
          <p:cNvSpPr/>
          <p:nvPr/>
        </p:nvSpPr>
        <p:spPr>
          <a:xfrm>
            <a:off x="1185706" y="4155926"/>
            <a:ext cx="45719" cy="20218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1059582"/>
            <a:ext cx="2016223" cy="3168352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5717893" y="4454992"/>
            <a:ext cx="871777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MLUVIDLA</a:t>
            </a:r>
            <a:endParaRPr lang="cs-CZ" sz="1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99542"/>
            <a:ext cx="4068960" cy="50405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120359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Proč se učím česky, když tak mluvím od malička?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738664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-II. stupeň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</a:p>
          <a:p>
            <a:pPr algn="ctr"/>
            <a:endParaRPr lang="cs-CZ" sz="16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626973"/>
            <a:ext cx="4608512" cy="10887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Nahraď nespisovné výrazy spisovnými: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Vod tebe si já nic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nevemu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 Zítra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pojedem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za strejdou. V hračkářství měli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velikej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červenej balon.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Jedinej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kluk neběhá tak rychle jako já.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Vopravdu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k nám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nepudete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? Kdy jsi měl přijít? Nepomoh by si mi s těma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věcma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? Přived sem ti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novýho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kamaráda. Musíme se s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váma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domluvit.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219822"/>
            <a:ext cx="4608512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Vymysli co nejvíce slov ze žákovského slangu: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6" name="Obdélník 5"/>
          <p:cNvSpPr/>
          <p:nvPr/>
        </p:nvSpPr>
        <p:spPr>
          <a:xfrm>
            <a:off x="5004048" y="585873"/>
            <a:ext cx="2448272" cy="2417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Přiřaď správné termíny </a:t>
            </a:r>
          </a:p>
          <a:p>
            <a:pPr algn="ctr"/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k jednotlivým jazykovědným oborům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var slova, věta, slovní význam, psaní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bě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pě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 přísudek, mluvnický význam, spodoba znělosti, slovesný čas, slovník, rčení, vyjmenovaná slova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24328" y="585872"/>
            <a:ext cx="1512168" cy="24179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Co označují </a:t>
            </a:r>
            <a:r>
              <a:rPr lang="cs-CZ" sz="1600" b="1" u="sng" dirty="0" err="1" smtClean="0">
                <a:latin typeface="Times New Roman" pitchFamily="18" charset="0"/>
                <a:cs typeface="Times New Roman" pitchFamily="18" charset="0"/>
              </a:rPr>
              <a:t>vyrazy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MLÍČÍ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BRUNDIBÁR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VOŠOUCH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ZEMJÁK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VOZÉK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DĚDINA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PAPUČKY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4048" y="3075806"/>
            <a:ext cx="4032448" cy="20162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Napište nad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párové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souhlásky,</a:t>
            </a:r>
          </a:p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sou-li znělé,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či neznělé, a do</a:t>
            </a:r>
          </a:p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ranaté </a:t>
            </a:r>
          </a:p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ávorky</a:t>
            </a:r>
          </a:p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právnou</a:t>
            </a:r>
          </a:p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ýslovnost.</a:t>
            </a:r>
            <a:endParaRPr lang="cs-CZ" sz="16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906598"/>
              </p:ext>
            </p:extLst>
          </p:nvPr>
        </p:nvGraphicFramePr>
        <p:xfrm>
          <a:off x="6120172" y="3143891"/>
          <a:ext cx="2808312" cy="1828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04156"/>
                <a:gridCol w="1404156"/>
              </a:tblGrid>
              <a:tr h="308154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zpívat</a:t>
                      </a:r>
                      <a:endParaRPr lang="cs-CZ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8154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odpis</a:t>
                      </a:r>
                      <a:endParaRPr lang="cs-CZ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8154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občas</a:t>
                      </a:r>
                      <a:endParaRPr lang="cs-CZ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8154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sbírka</a:t>
                      </a:r>
                      <a:endParaRPr lang="cs-CZ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8154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rozsah</a:t>
                      </a:r>
                      <a:endParaRPr lang="cs-CZ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3200"/>
            <a:ext cx="8147248" cy="594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0" y="1347614"/>
            <a:ext cx="9036496" cy="379588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55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Znáš brněnské hantec?  Více se dozvíš na: </a:t>
            </a:r>
            <a:r>
              <a:rPr lang="cs-CZ" sz="55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www.hantec.cz</a:t>
            </a:r>
            <a:endParaRPr lang="cs-CZ" sz="55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55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6400" i="1" dirty="0" smtClean="0">
                <a:latin typeface="Times New Roman" pitchFamily="18" charset="0"/>
                <a:cs typeface="Times New Roman" pitchFamily="18" charset="0"/>
              </a:rPr>
              <a:t>František </a:t>
            </a:r>
            <a:r>
              <a:rPr lang="cs-CZ" sz="6400" i="1" dirty="0">
                <a:latin typeface="Times New Roman" pitchFamily="18" charset="0"/>
                <a:cs typeface="Times New Roman" pitchFamily="18" charset="0"/>
              </a:rPr>
              <a:t>KOCOUREK - </a:t>
            </a:r>
            <a:r>
              <a:rPr lang="cs-CZ" sz="6400" b="1" i="1" dirty="0">
                <a:latin typeface="Times New Roman" pitchFamily="18" charset="0"/>
                <a:cs typeface="Times New Roman" pitchFamily="18" charset="0"/>
              </a:rPr>
              <a:t>Jak zkalil </a:t>
            </a:r>
            <a:r>
              <a:rPr lang="cs-CZ" sz="6400" b="1" i="1" dirty="0" err="1">
                <a:latin typeface="Times New Roman" pitchFamily="18" charset="0"/>
                <a:cs typeface="Times New Roman" pitchFamily="18" charset="0"/>
              </a:rPr>
              <a:t>Žanek</a:t>
            </a:r>
            <a:r>
              <a:rPr lang="cs-CZ" sz="6400" b="1" i="1" dirty="0">
                <a:latin typeface="Times New Roman" pitchFamily="18" charset="0"/>
                <a:cs typeface="Times New Roman" pitchFamily="18" charset="0"/>
              </a:rPr>
              <a:t> HUSA v </a:t>
            </a:r>
            <a:r>
              <a:rPr lang="cs-CZ" sz="6400" b="1" i="1" dirty="0" smtClean="0">
                <a:latin typeface="Times New Roman" pitchFamily="18" charset="0"/>
                <a:cs typeface="Times New Roman" pitchFamily="18" charset="0"/>
              </a:rPr>
              <a:t>Pakostnici</a:t>
            </a:r>
          </a:p>
          <a:p>
            <a:pPr marL="0" indent="0">
              <a:buNone/>
            </a:pPr>
            <a:r>
              <a:rPr lang="cs-CZ" sz="6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6400" dirty="0" err="1" smtClean="0">
                <a:latin typeface="Times New Roman" pitchFamily="18" charset="0"/>
                <a:cs typeface="Times New Roman" pitchFamily="18" charset="0"/>
              </a:rPr>
              <a:t>Vyhópne</a:t>
            </a:r>
            <a:r>
              <a:rPr lang="cs-CZ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ráno borec z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betle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hodí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čučku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vokna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zgómne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že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zoncna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rumpluje, tak hlásí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hakl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krén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Hópne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si na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retich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vysadí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ňáké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ten dlabanec,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vošolne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si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šlupky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sbalí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dečmen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pod klepeto a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šmrncne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štatlem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. Pak pila na šmirgl a vaří si to přes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Oltec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Rivec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lapat bronz. Jak se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zoncní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zgómne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betetnýho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šnicla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dečmenu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Čučka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na to, je to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negrilový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bez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kódru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a chce to uvařit nějaký ty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voděrady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. Tak do ní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začně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vrkat „Ty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kchóc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co tady vaříš, á maturitní válka... Ty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negómeš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jak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skalil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Žanek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Husa v Pakostnici?" </a:t>
            </a:r>
            <a:br>
              <a:rPr lang="cs-CZ" sz="6400" dirty="0">
                <a:latin typeface="Times New Roman" pitchFamily="18" charset="0"/>
                <a:cs typeface="Times New Roman" pitchFamily="18" charset="0"/>
              </a:rPr>
            </a:b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To máš tak: To byl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ňáké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Žanek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Husa a ten vařil správný války, a ty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véšky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jezoviti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na něho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nastópili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a poslali mu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glét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Žaný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přijeď k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mlénu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do Pakostnice. </a:t>
            </a:r>
            <a:endParaRPr lang="cs-CZ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6400" dirty="0">
                <a:latin typeface="Times New Roman" pitchFamily="18" charset="0"/>
                <a:cs typeface="Times New Roman" pitchFamily="18" charset="0"/>
              </a:rPr>
            </a:br>
            <a:r>
              <a:rPr lang="cs-CZ" sz="6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6400" dirty="0" err="1" smtClean="0">
                <a:latin typeface="Times New Roman" pitchFamily="18" charset="0"/>
                <a:cs typeface="Times New Roman" pitchFamily="18" charset="0"/>
              </a:rPr>
              <a:t>Žanek</a:t>
            </a:r>
            <a:r>
              <a:rPr lang="cs-CZ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měl dva správný kámoše -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Žanka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Rohatýho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z Dubnice a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Žanka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Želivskýho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a ti mu hlásili: </a:t>
            </a:r>
            <a:br>
              <a:rPr lang="cs-CZ" sz="6400" dirty="0">
                <a:latin typeface="Times New Roman" pitchFamily="18" charset="0"/>
                <a:cs typeface="Times New Roman" pitchFamily="18" charset="0"/>
              </a:rPr>
            </a:b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Žany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bacha, je to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fligna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vyložená podělávka, blbče, když jim na to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hópněš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tak tam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zagrebuješ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do snu." </a:t>
            </a:r>
            <a:br>
              <a:rPr lang="cs-CZ" sz="6400" dirty="0">
                <a:latin typeface="Times New Roman" pitchFamily="18" charset="0"/>
                <a:cs typeface="Times New Roman" pitchFamily="18" charset="0"/>
              </a:rPr>
            </a:b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Žany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byl borec, žádný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fédry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mám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gléto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je to v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ókeju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Zbalil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pinkl a pila na stopa. </a:t>
            </a:r>
            <a:br>
              <a:rPr lang="cs-CZ" sz="6400" dirty="0">
                <a:latin typeface="Times New Roman" pitchFamily="18" charset="0"/>
                <a:cs typeface="Times New Roman" pitchFamily="18" charset="0"/>
              </a:rPr>
            </a:b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V Pakostnici hnedka na něho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nastópil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koncil.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Žany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sledovanec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ty seš nabité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kó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, to my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gómem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ale ty tam jedeš křivý války a to je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levandula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Vodvolé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 to a je to ve zlatě. </a:t>
            </a:r>
            <a:br>
              <a:rPr lang="cs-CZ" sz="6400" dirty="0">
                <a:latin typeface="Times New Roman" pitchFamily="18" charset="0"/>
                <a:cs typeface="Times New Roman" pitchFamily="18" charset="0"/>
              </a:rPr>
            </a:b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Žanek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: "já nejedu žádné tunel a nic </a:t>
            </a:r>
            <a:r>
              <a:rPr lang="cs-CZ" sz="6400" dirty="0" err="1">
                <a:latin typeface="Times New Roman" pitchFamily="18" charset="0"/>
                <a:cs typeface="Times New Roman" pitchFamily="18" charset="0"/>
              </a:rPr>
              <a:t>nevodvolám</a:t>
            </a:r>
            <a:r>
              <a:rPr lang="cs-CZ" sz="6400" dirty="0">
                <a:latin typeface="Times New Roman" pitchFamily="18" charset="0"/>
                <a:cs typeface="Times New Roman" pitchFamily="18" charset="0"/>
              </a:rPr>
              <a:t>." </a:t>
            </a:r>
            <a:br>
              <a:rPr lang="cs-CZ" sz="6400" dirty="0">
                <a:latin typeface="Times New Roman" pitchFamily="18" charset="0"/>
                <a:cs typeface="Times New Roman" pitchFamily="18" charset="0"/>
              </a:rPr>
            </a:br>
            <a:endParaRPr lang="cs-CZ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43934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3200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1.7 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           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6" name="Obdélník 5"/>
          <p:cNvSpPr/>
          <p:nvPr/>
        </p:nvSpPr>
        <p:spPr>
          <a:xfrm>
            <a:off x="179512" y="112018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err="1" smtClean="0"/>
              <a:t>Read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the</a:t>
            </a:r>
            <a:r>
              <a:rPr lang="cs-CZ" b="1" u="sng" dirty="0" smtClean="0"/>
              <a:t> text </a:t>
            </a:r>
            <a:r>
              <a:rPr lang="cs-CZ" b="1" u="sng" smtClean="0"/>
              <a:t>with </a:t>
            </a:r>
            <a:r>
              <a:rPr lang="cs-CZ" b="1" u="sng" dirty="0" err="1"/>
              <a:t>the</a:t>
            </a:r>
            <a:r>
              <a:rPr lang="cs-CZ" b="1" u="sng" dirty="0"/>
              <a:t> </a:t>
            </a:r>
            <a:r>
              <a:rPr lang="cs-CZ" b="1" u="sng" dirty="0" err="1"/>
              <a:t>right</a:t>
            </a:r>
            <a:r>
              <a:rPr lang="cs-CZ" b="1" u="sng" dirty="0"/>
              <a:t> </a:t>
            </a:r>
            <a:r>
              <a:rPr lang="cs-CZ" b="1" u="sng" dirty="0" err="1" smtClean="0"/>
              <a:t>accent</a:t>
            </a:r>
            <a:endParaRPr lang="cs-CZ" b="1" u="sng" dirty="0" smtClean="0"/>
          </a:p>
          <a:p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Lady Madonna, children at your feet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Wonder how you manage to make ends meet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 find the money when you pay the rent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 you think that money was heaven sent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Friday night arrives without a suitcase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Sunday morning creeping like a nun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Monday's child has learned to tie his bootlegs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 how they run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Lady Madonna, baby at your breast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Wonders how you manage to feed the rest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 how they run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851920" y="1378306"/>
            <a:ext cx="28083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Lady Madonna lying on the bed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Listen to the music playing in your head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Tuesday afternoon is never ending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Wednesday morning papers didn't come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Thursday night you stocking needed mending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 how they run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Lady Madonna, children at your feet </a:t>
            </a:r>
            <a:b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Wonder how you manage to make ends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05" y="753628"/>
            <a:ext cx="2016224" cy="174611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05" y="2561084"/>
            <a:ext cx="2016224" cy="1925766"/>
          </a:xfrm>
          <a:prstGeom prst="rect">
            <a:avLst/>
          </a:prstGeom>
        </p:spPr>
      </p:pic>
      <p:sp>
        <p:nvSpPr>
          <p:cNvPr id="10" name="Tlačítko akce: Video 9">
            <a:hlinkClick r:id="rId6" highlightClick="1"/>
          </p:cNvPr>
          <p:cNvSpPr/>
          <p:nvPr/>
        </p:nvSpPr>
        <p:spPr>
          <a:xfrm>
            <a:off x="5604420" y="4227934"/>
            <a:ext cx="911796" cy="792088"/>
          </a:xfrm>
          <a:prstGeom prst="actionButtonMovi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132856" cy="594066"/>
          </a:xfrm>
        </p:spPr>
        <p:txBody>
          <a:bodyPr anchor="t"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380312" y="1296511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2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596336" y="1419622"/>
            <a:ext cx="504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 algn="ctr">
              <a:buAutoNum type="arabicPeriod"/>
            </a:pPr>
            <a:r>
              <a:rPr lang="cs-CZ" sz="1200" dirty="0" smtClean="0"/>
              <a:t>B</a:t>
            </a:r>
          </a:p>
          <a:p>
            <a:pPr marL="228600" indent="-228600">
              <a:buAutoNum type="arabicPeriod"/>
            </a:pPr>
            <a:r>
              <a:rPr lang="cs-CZ" sz="1200" dirty="0" smtClean="0"/>
              <a:t>C</a:t>
            </a:r>
          </a:p>
          <a:p>
            <a:pPr marL="228600" indent="-228600">
              <a:buAutoNum type="arabicPeriod"/>
            </a:pPr>
            <a:r>
              <a:rPr lang="cs-CZ" sz="1200" dirty="0" smtClean="0"/>
              <a:t>A</a:t>
            </a:r>
          </a:p>
          <a:p>
            <a:pPr marL="228600" indent="-228600">
              <a:buAutoNum type="arabicPeriod"/>
            </a:pPr>
            <a:r>
              <a:rPr lang="cs-CZ" sz="1200" dirty="0"/>
              <a:t>D</a:t>
            </a:r>
            <a:endParaRPr lang="cs-CZ" sz="1200" dirty="0" smtClean="0"/>
          </a:p>
          <a:p>
            <a:endParaRPr lang="cs-CZ" sz="1200" dirty="0" smtClean="0"/>
          </a:p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1169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</a:t>
            </a:r>
          </a:p>
          <a:p>
            <a:endParaRPr lang="cs-CZ" sz="1000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296222"/>
              </p:ext>
            </p:extLst>
          </p:nvPr>
        </p:nvGraphicFramePr>
        <p:xfrm>
          <a:off x="611560" y="1231727"/>
          <a:ext cx="6624736" cy="3312368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344238"/>
                <a:gridCol w="3280498"/>
              </a:tblGrid>
              <a:tr h="1656184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Nauka o češtině se nazývá: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slavistika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bohemistika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rusistika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numismatika</a:t>
                      </a:r>
                      <a:endParaRPr lang="cs-CZ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Význam slova </a:t>
                      </a:r>
                      <a:r>
                        <a:rPr lang="cs-CZ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„koruna“ </a:t>
                      </a:r>
                      <a:r>
                        <a:rPr lang="cs-CZ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naleznu v: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cs-CZ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A/  Slovníku spisovné češtiny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B/  Slovníku cizích slov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 Pravidlech českého pravopisu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Slovníku synonym a frazeologismů</a:t>
                      </a:r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 Mluva společenské spodiny se nazývá:</a:t>
                      </a:r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A/  hovorová čeština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B/  slang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 argot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nářečí</a:t>
                      </a:r>
                    </a:p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Spodoba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znělosti se vztahuje k:</a:t>
                      </a:r>
                    </a:p>
                    <a:p>
                      <a:endParaRPr lang="cs-CZ" sz="14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slovnímu přízvuku</a:t>
                      </a:r>
                    </a:p>
                    <a:p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větnému důrazu</a:t>
                      </a:r>
                    </a:p>
                    <a:p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slabičnému písmu</a:t>
                      </a:r>
                    </a:p>
                    <a:p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400" baseline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dvěma 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párovým hláskám</a:t>
                      </a:r>
                      <a:endParaRPr lang="cs-CZ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</a:t>
            </a:r>
          </a:p>
          <a:p>
            <a:endParaRPr lang="cs-CZ" sz="1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3635896" cy="5940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1419622"/>
            <a:ext cx="8064896" cy="2952328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http://www.dvdedice.cz/cd-hudba/-/slovacko-sa-sudi-i-50500/obal/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http://www.alescenek.cz/pravidla-ceskeho-pravopisu-skolni-vydani-vc-dodatk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http://vlast.cz/o-cestine/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http://www.helago-cz.cz/product/mluvidla/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http://www.fanpop.com/spots/the-beatles/images/34262/title/first-image-ever-fanpops-first-image-wallpaper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http://www.alef.net/ALEFArtists/ALEFArtists.Asp?Artist=Lego%20Artists%20-%20Other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http://www.youtube.com/watch?v=EHmzdzgcslM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http://www.youtube.com/watch?v=VfthrizXKOM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http://www.knihcentrum.cz/slovenska-abeceda/d-56689/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http://www.sukno.cz/modules.php?name=News&amp;file=article&amp;sid=1614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http://www.youtube.com/watch?v=jhZ8S7bB0Os</a:t>
            </a:r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Český jazyk, učebnice pro 6. ročník, Vladimíra Bičíková, Zdeněk Topil, František Šafránek, nakl. Tobiáš, Havlíčkův Brod,2005</a:t>
            </a:r>
          </a:p>
        </p:txBody>
      </p:sp>
    </p:spTree>
    <p:extLst>
      <p:ext uri="{BB962C8B-B14F-4D97-AF65-F5344CB8AC3E}">
        <p14:creationId xmlns:p14="http://schemas.microsoft.com/office/powerpoint/2010/main" val="12106562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DUM ČJ">
      <a:dk1>
        <a:sysClr val="windowText" lastClr="000000"/>
      </a:dk1>
      <a:lt1>
        <a:sysClr val="window" lastClr="FFFFFF"/>
      </a:lt1>
      <a:dk2>
        <a:srgbClr val="92D050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1029</Words>
  <Application>Microsoft Office PowerPoint</Application>
  <PresentationFormat>Předvádění na obrazovce (16:9)</PresentationFormat>
  <Paragraphs>226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1.1  Obecná poučení o jazyce</vt:lpstr>
      <vt:lpstr>1.2  Co již víme?</vt:lpstr>
      <vt:lpstr>1.3  Jaké si řekneme nové termíny a názvy?</vt:lpstr>
      <vt:lpstr>1.4  Co si řekneme nového?</vt:lpstr>
      <vt:lpstr>1.5  Procvičení a příklady</vt:lpstr>
      <vt:lpstr>1.6  Něco navíc pro šikovné</vt:lpstr>
      <vt:lpstr>1.7  CLIL</vt:lpstr>
      <vt:lpstr>1.8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169</cp:revision>
  <dcterms:created xsi:type="dcterms:W3CDTF">2010-10-18T18:21:56Z</dcterms:created>
  <dcterms:modified xsi:type="dcterms:W3CDTF">2012-02-24T18:59:40Z</dcterms:modified>
</cp:coreProperties>
</file>