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99"/>
    <a:srgbClr val="FFFF00"/>
    <a:srgbClr val="FFCC66"/>
    <a:srgbClr val="FFFF66"/>
    <a:srgbClr val="FFCC99"/>
    <a:srgbClr val="FF505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08" y="-9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5.3.2017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5.3.2017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5.3.2017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5.3.2017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5.3.2017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5.3.2017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5.3.2017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5.3.2017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wm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wmf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322" y="430887"/>
            <a:ext cx="2412082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38.1 Příslovce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Dana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Brádková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971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C:\Users\Dana Brádková\AppData\Local\Microsoft\Windows\Temporary Internet Files\Content.IE5\7RM2JTPB\MP900423116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5" y="1468551"/>
            <a:ext cx="1568574" cy="226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C:\Users\Dana Brádková\AppData\Local\Microsoft\Windows\Temporary Internet Files\Content.IE5\IQUHEG8E\MC900424444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55526"/>
            <a:ext cx="1581150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C:\Users\Dana Brádková\AppData\Local\Microsoft\Windows\Temporary Internet Files\Content.IE5\7RM2JTPB\MC900196520[1].wm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595" y="2805564"/>
            <a:ext cx="1781175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C:\Users\Dana Brádková\AppData\Local\Microsoft\Windows\Temporary Internet Files\Content.IE5\VSBUT2CN\MC900237272[1].wm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41464"/>
            <a:ext cx="1647825" cy="165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ek 17" descr="C:\Users\Dana Brádková\AppData\Local\Microsoft\Windows\Temporary Internet Files\Content.IE5\ZT6X2XRW\MC900398113[1].wm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8153"/>
            <a:ext cx="166687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ázek 18" descr="C:\Users\Dana Brádková\AppData\Local\Microsoft\Windows\Temporary Internet Files\Content.IE5\7RM2JTPB\MP900449095[1]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62201"/>
            <a:ext cx="2495550" cy="199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ek 19" descr="C:\Users\Dana Brádková\AppData\Local\Microsoft\Windows\Temporary Internet Files\Content.IE5\92301CEX\MP900448467[1]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795" y="2873772"/>
            <a:ext cx="2352675" cy="1569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214738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38.10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713752"/>
              </p:ext>
            </p:extLst>
          </p:nvPr>
        </p:nvGraphicFramePr>
        <p:xfrm>
          <a:off x="1115616" y="1198533"/>
          <a:ext cx="7272808" cy="288538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Dana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Brádková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 – 06 /2013</a:t>
                      </a: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Příslovce,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stupňování příslovcí.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0355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základní učivo o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příslovcích.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62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45026"/>
            <a:ext cx="248376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38.2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5536" y="1032907"/>
            <a:ext cx="5690332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Příslovce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jsou neohebný slovní druh, odpovídají na otázky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kde?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kam?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kdy?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jak?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Označujeme je číslem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043608" y="2138838"/>
            <a:ext cx="5112568" cy="33855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Napište </a:t>
            </a:r>
            <a:r>
              <a:rPr lang="cs-C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příslovce</a:t>
            </a:r>
            <a:r>
              <a:rPr lang="cs-C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která vyjadřují, </a:t>
            </a:r>
            <a:r>
              <a:rPr lang="cs-C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kde, kdy a jak si hrajete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67544" y="2643758"/>
            <a:ext cx="1800200" cy="193899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de?</a:t>
            </a:r>
          </a:p>
          <a:p>
            <a:pPr algn="ctr">
              <a:lnSpc>
                <a:spcPct val="150000"/>
              </a:lnSpc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...............................</a:t>
            </a:r>
          </a:p>
          <a:p>
            <a:pPr algn="ctr">
              <a:lnSpc>
                <a:spcPct val="150000"/>
              </a:lnSpc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...............................</a:t>
            </a:r>
          </a:p>
          <a:p>
            <a:pPr algn="ctr">
              <a:lnSpc>
                <a:spcPct val="150000"/>
              </a:lnSpc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..............................................................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771800" y="2643758"/>
            <a:ext cx="1800200" cy="193899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Kdy?</a:t>
            </a:r>
          </a:p>
          <a:p>
            <a:pPr algn="ctr">
              <a:lnSpc>
                <a:spcPct val="150000"/>
              </a:lnSpc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............................................................................................................................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076056" y="2643758"/>
            <a:ext cx="1800200" cy="193899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Jak?</a:t>
            </a:r>
          </a:p>
          <a:p>
            <a:pPr algn="ctr">
              <a:lnSpc>
                <a:spcPct val="150000"/>
              </a:lnSpc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............................................................................................................................</a:t>
            </a:r>
          </a:p>
        </p:txBody>
      </p:sp>
      <p:pic>
        <p:nvPicPr>
          <p:cNvPr id="14" name="Obrázek 13" descr="C:\Users\Dana Brádková\AppData\Local\Microsoft\Windows\Temporary Internet Files\Content.IE5\ZT6X2XRW\MC900232055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15766"/>
            <a:ext cx="1990725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C:\Users\Dana Brádková\AppData\Local\Microsoft\Windows\Temporary Internet Files\Content.IE5\92301CEX\MP900406674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51485"/>
            <a:ext cx="1981200" cy="1318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8841"/>
            <a:ext cx="617517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38.3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0095" y="1059582"/>
            <a:ext cx="8011888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Příslovce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jsou slova, která určují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místo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(odpovídají na otázku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kde?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kam?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způsob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(odpovídají na otázku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jak?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 a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čas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(odpovídají na otázku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kdy?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Příslovce musí být jedno slovo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(dole, denně, vpravo).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51520" y="2211710"/>
            <a:ext cx="5923656" cy="267765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Napiš k příslovcím vhodné otázky –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kde? kam? kdy? jak?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dole –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kde?                             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německy –                              uprostřed – </a:t>
            </a:r>
            <a:endParaRPr lang="cs-CZ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dozadu –                                  blízko –                                  doleva – </a:t>
            </a:r>
          </a:p>
          <a:p>
            <a:pPr>
              <a:lnSpc>
                <a:spcPct val="150000"/>
              </a:lnSpc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denně –                                    tiše –                                       trochu – </a:t>
            </a:r>
          </a:p>
          <a:p>
            <a:pPr>
              <a:lnSpc>
                <a:spcPct val="150000"/>
              </a:lnSpc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zítra –                                       sem –                                      naráz – </a:t>
            </a:r>
          </a:p>
          <a:p>
            <a:pPr>
              <a:lnSpc>
                <a:spcPct val="150000"/>
              </a:lnSpc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lehce –                                     zdravě –                                  vysoko – </a:t>
            </a:r>
          </a:p>
          <a:p>
            <a:pPr>
              <a:lnSpc>
                <a:spcPct val="150000"/>
              </a:lnSpc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pořád –                                     hlasitě –                                 zde – </a:t>
            </a:r>
          </a:p>
          <a:p>
            <a:pPr>
              <a:lnSpc>
                <a:spcPct val="150000"/>
              </a:lnSpc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pryč –                                       nahoře –                                 krásně – </a:t>
            </a:r>
          </a:p>
        </p:txBody>
      </p:sp>
      <p:pic>
        <p:nvPicPr>
          <p:cNvPr id="10" name="Obrázek 9" descr="C:\Users\Dana Brádková\AppData\Local\Microsoft\Windows\Temporary Internet Files\Content.IE5\ZT6X2XRW\MC900446504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057" y="2211710"/>
            <a:ext cx="1095375" cy="1169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C:\Users\Dana Brádková\AppData\Local\Microsoft\Windows\Temporary Internet Files\Content.IE5\9SOJF98A\MP900403253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610" y="3672820"/>
            <a:ext cx="2030730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32370" y="430887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38.4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88529" y="924997"/>
            <a:ext cx="6840760" cy="132343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Najdeš mezi ostatními slovy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příslovce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? Zeptej se na ně otázkami kde? kam? kdy? jak?. Napiš nad ně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maminka, hezky, venku, bílý, ach, vysoko, běžet, osm, v, ráno, výlet, zítra, letadla, vesele, zeleně, ven, medvědí, opravdu, a, okolo, knížka, dole, dolů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2843808" y="2427734"/>
            <a:ext cx="6120680" cy="255454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Vymysli příslovce a napiš je ke správným otázkám:</a:t>
            </a:r>
          </a:p>
          <a:p>
            <a:pPr>
              <a:lnSpc>
                <a:spcPct val="150000"/>
              </a:lnSpc>
            </a:pPr>
            <a:r>
              <a:rPr lang="cs-CZ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Kde?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.................................                     </a:t>
            </a:r>
            <a:r>
              <a:rPr lang="cs-CZ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Kam?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......................................</a:t>
            </a:r>
            <a:r>
              <a:rPr lang="cs-CZ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...........................................                      ................................................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...........................................                      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cs-CZ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Kdy?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.................................</a:t>
            </a:r>
            <a:r>
              <a:rPr lang="cs-CZ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Jak?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.........................................</a:t>
            </a:r>
            <a:endParaRPr lang="cs-CZ" sz="16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...........................................                      .................................................</a:t>
            </a:r>
            <a:endParaRPr lang="cs-CZ" sz="1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............................................                     .................................................</a:t>
            </a:r>
          </a:p>
        </p:txBody>
      </p:sp>
      <p:pic>
        <p:nvPicPr>
          <p:cNvPr id="8" name="Obrázek 7" descr="C:\Users\Dana Brádková\AppData\Local\Microsoft\Windows\Temporary Internet Files\Content.IE5\5EK0M6XN\MC900423860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7534"/>
            <a:ext cx="1314450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C:\Users\Dana Brádková\AppData\Local\Microsoft\Windows\Temporary Internet Files\Content.IE5\9SOJF98A\MP900425307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29" y="2723487"/>
            <a:ext cx="2088232" cy="1963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4755" y="430887"/>
            <a:ext cx="3862772" cy="565571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38.5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76888" y="1100325"/>
            <a:ext cx="8348712" cy="240065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Doplň do vět vhodná příslovce podle otázek:</a:t>
            </a:r>
          </a:p>
          <a:p>
            <a:r>
              <a:rPr lang="cs-CZ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Kde?                                                                 Kdy?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Babička bydlí .................... .                                      V sobotu se budím ............................. .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Byli jsme špinaví ...................... .                               ............................ jsme byli v divadle.</a:t>
            </a:r>
            <a:endParaRPr lang="cs-CZ" sz="16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......................... roste jabloň.                                       ........................... začnou prázdniny.</a:t>
            </a:r>
          </a:p>
          <a:p>
            <a:r>
              <a:rPr lang="cs-CZ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Jak?                                                                  Kam?                            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Silnici přecházíme ............................... .                    Petr .........................  nepůjde! 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Musíme odpovídat ................................. .                  Pojď už .................................. 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Od nás k moři je to ................................ .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	          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Mohu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zeptat,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......................... jsi to položil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Obrázek 12" descr="C:\Users\Dana Brádková\AppData\Local\Microsoft\Windows\Temporary Internet Files\Content.IE5\92301CEX\MC900432029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7" y="3579860"/>
            <a:ext cx="1419225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C:\Users\Dana Brádková\Desktop\ND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0982"/>
            <a:ext cx="2366392" cy="1576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C:\Users\Dana Brádková\AppData\Local\Microsoft\Windows\Temporary Internet Files\Content.IE5\5EK0M6XN\MP900442530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79858"/>
            <a:ext cx="2376264" cy="1498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38.6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3528" y="987574"/>
            <a:ext cx="3310434" cy="86177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příslovce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podobně jako přídavná jména, mohou zesilovat či zeslabovat svůj význam - dají se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stupňovat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dirty="0" smtClean="0"/>
              <a:t>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649936" y="2067694"/>
            <a:ext cx="3886498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krásně     -        krásn</a:t>
            </a:r>
            <a:r>
              <a:rPr lang="cs-C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ěji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-        </a:t>
            </a:r>
            <a:r>
              <a:rPr lang="cs-C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nej</a:t>
            </a: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krásněji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84139" y="2104390"/>
            <a:ext cx="3737892" cy="287771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Vystupňuj tato příslovce: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ošklivo –                         -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hladově –                        -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lehce –                             -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barevně –                         -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smutno –                          -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vysoko –                          -</a:t>
            </a:r>
          </a:p>
          <a:p>
            <a:pPr>
              <a:lnSpc>
                <a:spcPct val="150000"/>
              </a:lnSpc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ostře –                                   -</a:t>
            </a:r>
          </a:p>
        </p:txBody>
      </p:sp>
      <p:pic>
        <p:nvPicPr>
          <p:cNvPr id="18" name="Obrázek 17" descr="C:\Users\Dana Brádková\AppData\Local\Microsoft\Windows\Temporary Internet Files\Content.IE5\ZT6X2XRW\MC900404003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61573"/>
            <a:ext cx="1066800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ázek 18" descr="C:\Users\Dana Brádková\AppData\Local\Microsoft\Windows\Temporary Internet Files\Content.IE5\92301CEX\MC900432589[1]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61573"/>
            <a:ext cx="116205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ek 19" descr="C:\Users\Dana Brádková\AppData\Local\Microsoft\Windows\Temporary Internet Files\Content.IE5\9SOJF98A\MC900429815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79707"/>
            <a:ext cx="1464310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ovéPole 20"/>
          <p:cNvSpPr txBox="1"/>
          <p:nvPr/>
        </p:nvSpPr>
        <p:spPr>
          <a:xfrm>
            <a:off x="4640411" y="4311620"/>
            <a:ext cx="3969377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blízko       -           blíž</a:t>
            </a:r>
            <a:r>
              <a:rPr lang="cs-C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-            </a:t>
            </a:r>
            <a:r>
              <a:rPr lang="cs-C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nej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blíže</a:t>
            </a:r>
          </a:p>
        </p:txBody>
      </p:sp>
      <p:pic>
        <p:nvPicPr>
          <p:cNvPr id="22" name="Obrázek 21" descr="C:\Users\Dana Brádková\AppData\Local\Microsoft\Windows\Temporary Internet Files\Content.IE5\5EK0M6XN\MP900401215[1]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701" y="2787774"/>
            <a:ext cx="1523365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Obrázek 22" descr="C:\Users\Dana Brádková\AppData\Local\Microsoft\Windows\Temporary Internet Files\Content.IE5\5EK0M6XN\MP900401279[1]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63949"/>
            <a:ext cx="1171575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Obrázek 23" descr="C:\Users\Dana Brádková\AppData\Local\Microsoft\Windows\Temporary Internet Files\Content.IE5\5EK0M6XN\MP900401279[1]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t="44267" r="19862"/>
          <a:stretch/>
        </p:blipFill>
        <p:spPr bwMode="auto">
          <a:xfrm>
            <a:off x="7352488" y="2663949"/>
            <a:ext cx="1257300" cy="1466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273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38.7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524297" y="4515966"/>
            <a:ext cx="1169279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left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020272" y="2603081"/>
            <a:ext cx="1368152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quickly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635896" y="3365081"/>
            <a:ext cx="936104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outside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7544" y="3317909"/>
            <a:ext cx="1728192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beautifully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smtClean="0">
                <a:latin typeface="Times New Roman" pitchFamily="18" charset="0"/>
                <a:cs typeface="Times New Roman" pitchFamily="18" charset="0"/>
              </a:rPr>
              <a:t>colourful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Obrázek 17" descr="C:\Users\Dana Brádková\AppData\Local\Microsoft\Windows\Temporary Internet Files\Content.IE5\5EK0M6XN\MP900442365[1]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0"/>
          <a:stretch/>
        </p:blipFill>
        <p:spPr bwMode="auto">
          <a:xfrm>
            <a:off x="184259" y="960114"/>
            <a:ext cx="2150745" cy="1971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Obrázek 18" descr="C:\Users\Dana Brádková\AppData\Local\Microsoft\Windows\Temporary Internet Files\Content.IE5\92301CEX\MP900399693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60114"/>
            <a:ext cx="17907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ek 19" descr="C:\Users\Dana Brádková\AppData\Local\Microsoft\Windows\Temporary Internet Files\Content.IE5\ZT6X2XRW\MC900431999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937" y="2772358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Obrázek 20" descr="C:\Users\Dana Brádková\AppData\Local\Microsoft\Windows\Temporary Internet Files\Content.IE5\9SOJF98A\MP900438725[1]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19366"/>
            <a:ext cx="2133600" cy="1602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38.8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247909"/>
              </p:ext>
            </p:extLst>
          </p:nvPr>
        </p:nvGraphicFramePr>
        <p:xfrm>
          <a:off x="179510" y="1131590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 se zeptáš na tato příslovce? 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občas, pořád, znovu, dříve, večer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Jak?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Kde?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Kam?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Kdy?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 </a:t>
                      </a:r>
                      <a:r>
                        <a:rPr lang="cs-CZ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Najdi ve větě příslovce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Přijdeš k nám dnes nebo zítra?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nám, dnes, nebo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dnes, zítra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přijdeš, dnes, zítra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žádná tam nejsou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 </a:t>
                      </a:r>
                      <a:r>
                        <a:rPr lang="cs-CZ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Doplň</a:t>
                      </a:r>
                      <a:r>
                        <a:rPr lang="cs-CZ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do věty vhodné příslovce: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................. jsme šli na hřiště.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 kamarády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Odpoledne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Doma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Večer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 </a:t>
                      </a:r>
                      <a:r>
                        <a:rPr lang="cs-CZ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cs-CZ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přídavných jmen utvoř příslovce: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černý,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pomalý, úzký, český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černě, pomalu, úzce, česky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černá, pomalá, úzká, česká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nelze utvořit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červík, malý, uzoučký, Čech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457200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38.9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5576" y="1131590"/>
            <a:ext cx="806489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Obrázky z databáze klipart.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2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5336</TotalTime>
  <Words>946</Words>
  <Application>Microsoft Office PowerPoint</Application>
  <PresentationFormat>Předvádění na obrazovce (16:9)</PresentationFormat>
  <Paragraphs>139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38.1 Příslovce</vt:lpstr>
      <vt:lpstr>38.2 Co už víš? </vt:lpstr>
      <vt:lpstr>38.3 Jaké si řekneme nové termíny a názvy?</vt:lpstr>
      <vt:lpstr>38.4 Co si řekneme nového?</vt:lpstr>
      <vt:lpstr>38.5 Procvičení a příklady</vt:lpstr>
      <vt:lpstr>38.6 Něco navíc pro šikovné</vt:lpstr>
      <vt:lpstr>38.7 CLIL</vt:lpstr>
      <vt:lpstr>38.8 Test znalostí</vt:lpstr>
      <vt:lpstr>38.9 Použité zdroje, citace</vt:lpstr>
      <vt:lpstr>38.10 Anotace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vprusa</cp:lastModifiedBy>
  <cp:revision>318</cp:revision>
  <dcterms:created xsi:type="dcterms:W3CDTF">2010-10-18T18:21:56Z</dcterms:created>
  <dcterms:modified xsi:type="dcterms:W3CDTF">2017-03-05T17:17:19Z</dcterms:modified>
</cp:coreProperties>
</file>