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69696"/>
    <a:srgbClr val="CCFF33"/>
    <a:srgbClr val="99FF33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http://www.pripravy.estranky.cz/clanky/jazyk-cesky/slova-nadrazena-tabulky.html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pepousuvweb/home/cesky-jazyk/slovanadrazena-podrazena-souradn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pravy.estranky.cz/clanky/jazyk-cesky/slova-nadrazena-tabulk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kolakov1.sweb.cz/CJ2/vyznamslov/souradna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3" Type="http://schemas.openxmlformats.org/officeDocument/2006/relationships/hyperlink" Target="http://www.zslacnov.svitavy.cz/skola/testy/cestina/2/nadrazena_podrazena_slova/SNAP1.htm" TargetMode="External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hyperlink" Target="http://www.pripravy.estranky.cz/clanky/slova-nadrazena-a-podrazena.html" TargetMode="External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hyperlink" Target="http://www.zs-olesska.cz/project/ftp/TEST_c2_Slova_nadrazena_a_podrazena.pdf" TargetMode="External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hubblesite.org/" TargetMode="External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q=povol%C3%A1n%C3%AD&amp;hl=cs&amp;biw=1366&amp;bih=587&amp;tbm=isch&amp;tbnid=GF6KiaOtWU9pNM" TargetMode="External"/><Relationship Id="rId3" Type="http://schemas.openxmlformats.org/officeDocument/2006/relationships/hyperlink" Target="http://www.pripravy.estranky.cz/clanky/jazyk-cesky/slova-nadrazena-tabulky.html" TargetMode="External"/><Relationship Id="rId7" Type="http://schemas.openxmlformats.org/officeDocument/2006/relationships/hyperlink" Target="http://www.zslacnov.svitavy.cz/skola/testy/cestina/2/nadrazena_podrazena_slova/SNAP1.htm" TargetMode="External"/><Relationship Id="rId2" Type="http://schemas.openxmlformats.org/officeDocument/2006/relationships/hyperlink" Target="http://www.google.cz/imgres?q=%C5%BEirafa&amp;hl=cs&amp;sa=X&amp;biw=1366&amp;bih=587&amp;tbm=isch&amp;prmd=imvns&amp;tbnid=4CqRecYGcI3G2M:&amp;imgrefurl=htt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olakov1.sweb.cz/CJ2/vyznamslov/souradna1.html" TargetMode="External"/><Relationship Id="rId5" Type="http://schemas.openxmlformats.org/officeDocument/2006/relationships/hyperlink" Target="http://www.pripravy.estranky.cz/clanky/slova-nadrazena-a-podrazena.html" TargetMode="External"/><Relationship Id="rId4" Type="http://schemas.openxmlformats.org/officeDocument/2006/relationships/hyperlink" Target="https://sites.google.com/site/pepousuvweb/home/cesky-jazyk/slovanadrazena-podrazena-sourad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893898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23.1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Význam slov – slova nadřazená, podřazená, souřadná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525586" y="1275606"/>
            <a:ext cx="1787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cs-CZ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ZVÍŘATA</a:t>
            </a:r>
          </a:p>
        </p:txBody>
      </p:sp>
      <p:sp>
        <p:nvSpPr>
          <p:cNvPr id="8" name="Šipka doleva 7"/>
          <p:cNvSpPr/>
          <p:nvPr/>
        </p:nvSpPr>
        <p:spPr>
          <a:xfrm rot="19633727">
            <a:off x="1952166" y="2092902"/>
            <a:ext cx="1331740" cy="35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6514088">
            <a:off x="2975596" y="2520719"/>
            <a:ext cx="1440865" cy="334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19692759">
            <a:off x="4969257" y="1949951"/>
            <a:ext cx="357906" cy="1430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034690">
            <a:off x="5611958" y="2103979"/>
            <a:ext cx="1303832" cy="36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899592" y="3379611"/>
            <a:ext cx="134325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ŽIRAFA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022607" y="3422935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HROCH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098834" y="342416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SLON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804248" y="337961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OPICE</a:t>
            </a:r>
          </a:p>
        </p:txBody>
      </p:sp>
      <p:pic>
        <p:nvPicPr>
          <p:cNvPr id="25" name="Picture 4" descr="http://nd01.jxs.cz/300/405/ac7396cdd0_45368498_o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2123728" cy="17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keli.websnadno.cz/opicka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8987"/>
            <a:ext cx="1544329" cy="25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40276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2.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Slova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nadřazená, podřazená, souřadná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popisuje význam slov a tvoření slov nadřazených, podřazených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a souřadných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766" y="1157486"/>
            <a:ext cx="439821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1. Dokážeme vymyslet slova podřazená 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ke slovu nadřazenému.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Např. ke slovu NÁŘADÍ – 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vrtačka, kladívko, pilník, šroubovák…</a:t>
            </a: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snapontools.cz/wp-content/uploads/2011/03/snapon-nara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3758"/>
            <a:ext cx="367240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isualphotos.com/photo/2x4133207/People_in_Various_Occupations_42-19917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46015"/>
            <a:ext cx="3960440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0603" y="1157486"/>
            <a:ext cx="4232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Dokážeme vymyslet slovo nadřazené 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   ke slovům podřazeným.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   Např. ke slovům UČITEL, DOKTOR, 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   PILOT – povolání.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23.3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923677"/>
            <a:ext cx="91440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Slova nadřazená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jsou slova, která jsou významově nad úrovní</a:t>
            </a:r>
            <a:endParaRPr lang="cs-C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Slova souřadná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jsou slova, která jsou významově na stejné úrovni</a:t>
            </a:r>
          </a:p>
          <a:p>
            <a:endParaRPr lang="cs-CZ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Slova </a:t>
            </a:r>
            <a:r>
              <a:rPr lang="cs-CZ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podřazená </a:t>
            </a: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- jsou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významově pod úrovní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71600" y="4720530"/>
            <a:ext cx="663598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https://sites.google.com/site/pepousuvweb/home/cesky-jazyk/slovanadrazena-podrazena-souradna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827584" y="4659982"/>
            <a:ext cx="561384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http://www.pripravy.estranky.cz/clanky/jazyk-cesky/slova-nadrazena-tabulky.html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44971" y="957771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slovo nadřazené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44971" y="3606284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slova </a:t>
            </a:r>
            <a:r>
              <a:rPr lang="cs-CZ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souřadná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44971" y="219457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slova </a:t>
            </a:r>
            <a:r>
              <a:rPr lang="cs-C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podřazená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72454" y="1494751"/>
            <a:ext cx="1681679" cy="584775"/>
          </a:xfrm>
          <a:prstGeom prst="rect">
            <a:avLst/>
          </a:prstGeom>
          <a:noFill/>
          <a:ln w="28575" cap="rnd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OVOCE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8411" y="2730061"/>
            <a:ext cx="4762842" cy="3693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JAHODA, JABLKA, HRUŠKA, MERUŇKA</a:t>
            </a:r>
          </a:p>
        </p:txBody>
      </p:sp>
      <p:pic>
        <p:nvPicPr>
          <p:cNvPr id="1026" name="Picture 2" descr="http://www.zsgepiky.cz/USoubory/ovo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860702"/>
            <a:ext cx="3528392" cy="33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Šipka dolů 30"/>
          <p:cNvSpPr/>
          <p:nvPr/>
        </p:nvSpPr>
        <p:spPr>
          <a:xfrm>
            <a:off x="2183009" y="3136922"/>
            <a:ext cx="242316" cy="558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24" name="Šipka dolů 1023"/>
          <p:cNvSpPr/>
          <p:nvPr/>
        </p:nvSpPr>
        <p:spPr>
          <a:xfrm>
            <a:off x="3263290" y="3136922"/>
            <a:ext cx="216849" cy="572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5" name="Šipka dolů 1024"/>
          <p:cNvSpPr/>
          <p:nvPr/>
        </p:nvSpPr>
        <p:spPr>
          <a:xfrm rot="2860118" flipH="1">
            <a:off x="4157740" y="3066569"/>
            <a:ext cx="203580" cy="661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7" name="Šipka doprava 1026"/>
          <p:cNvSpPr/>
          <p:nvPr/>
        </p:nvSpPr>
        <p:spPr>
          <a:xfrm rot="2167284">
            <a:off x="1162483" y="3321978"/>
            <a:ext cx="718701" cy="191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31" grpId="0" animBg="1"/>
      <p:bldP spid="1024" grpId="0" animBg="1"/>
      <p:bldP spid="1025" grpId="0" animBg="1"/>
      <p:bldP spid="10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339621" y="4587974"/>
            <a:ext cx="396057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http://skolakov1.sweb.cz/CJ2/vyznamslov/souradna1.html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3" y="987574"/>
            <a:ext cx="751680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1. Napište slovo nadřazené ke slovům na řádku.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ponožky, svetr, šála, kalhoty, sukně, kabát, mikina, tepláky, tričko, tílko, rukavice</a:t>
            </a:r>
          </a:p>
          <a:p>
            <a:r>
              <a:rPr lang="cs-CZ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mrkev, celer, ředkvička, petržel, okurka, rajče, květák, brokolice, paprika, salát</a:t>
            </a:r>
          </a:p>
          <a:p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křeslo, postel, stůl, židle, knihovna, police, válenda, noční stolek, skříňka, botník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Dokážeš vymyslet ke každému obláčku jeden název – tedy slovo nadřazené?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95536" y="2571750"/>
            <a:ext cx="1296144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utíčko, kostka</a:t>
            </a:r>
            <a:r>
              <a:rPr lang="cs-CZ" dirty="0" smtClean="0"/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panenka, kočárek, míč, stavebnice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036974" y="257175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ýkorka, holub, kos, vrána, vrabec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92679" y="2571750"/>
            <a:ext cx="1202301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alíř, hrnec, cedník, lžíce, mísa, nůž, sklenice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823048" y="2571750"/>
            <a:ext cx="1152128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es, kočka, ovce, kůň, kráva, prase, koza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335216" y="2534896"/>
            <a:ext cx="914400" cy="8501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orovice, jedle, smrk, modřín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3336161"/>
            <a:ext cx="7428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Které slovo do řádku nepatří a proč?</a:t>
            </a:r>
          </a:p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lípa, osika, javor, dub, šiška, buk, jírovec, topol, jasan, bříza, jeřáb, ořech, vrba 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červená, bílá, modrá, zelená, oranžová, duha, černá, šedá, fialová, růžová, hnědá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3138" y="1160214"/>
            <a:ext cx="727397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http://www.zslacnov.svitavy.cz/skola/testy/cestina/2/nadrazena_podrazena_slova/SNAP1.htm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3138" y="1635646"/>
            <a:ext cx="646811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http://www.zs-olesska.cz/project/ftp/TEST_c2_Slova_nadrazena_a_podrazena.pdf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3138" y="2211710"/>
            <a:ext cx="594508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http://www.pripravy.estranky.cz/clanky/slova-nadrazena-a-podrazena.html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15816" y="2629426"/>
            <a:ext cx="24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POHÁDKOVÉ BYTOSTI</a:t>
            </a:r>
          </a:p>
        </p:txBody>
      </p:sp>
      <p:pic>
        <p:nvPicPr>
          <p:cNvPr id="3074" name="Picture 2" descr="http://www.pokojik.cz/fotocache/bigorig/papo/princezny/39034_princezna_ruzov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49"/>
          <a:stretch/>
        </p:blipFill>
        <p:spPr bwMode="auto">
          <a:xfrm>
            <a:off x="467544" y="2987774"/>
            <a:ext cx="1224135" cy="15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svos.cz/ppt/pepa_soubory/image014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967980"/>
            <a:ext cx="1155970" cy="16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.burda.cz/_betynka/2010/jen%20na%20web/1210/certsire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78" b="99778" l="5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88" y="2805869"/>
            <a:ext cx="159251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59074" y="454238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01245" y="45053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846744" y="454137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84" name="Picture 12" descr="http://img.mimishop.cz/h/ms/334/0/0310/a97164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67" b="98000" l="0" r="87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05869"/>
            <a:ext cx="1728991" cy="16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03485" y="450428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458027" y="450428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88" name="Picture 16" descr="http://nd01.jxs.cz/906/170/456177690e_31196384_o2.gif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7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12" y="2798702"/>
            <a:ext cx="2309608" cy="17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805203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Superordinate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subordinate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coordinate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87824" y="1347614"/>
            <a:ext cx="293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VEGETABLES</a:t>
            </a:r>
          </a:p>
        </p:txBody>
      </p:sp>
      <p:pic>
        <p:nvPicPr>
          <p:cNvPr id="4098" name="Picture 2" descr="http://www.sallybernstein.com/food/columns/lydecker/tomato_lydecke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4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0" y="2358009"/>
            <a:ext cx="139208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9130" y="3867895"/>
            <a:ext cx="1324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TOMATO</a:t>
            </a:r>
          </a:p>
        </p:txBody>
      </p:sp>
      <p:pic>
        <p:nvPicPr>
          <p:cNvPr id="4100" name="Picture 4" descr="http://www.marions-kochbuch.de/index-bilder/paprika-grue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5" b="96154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19" y="2358009"/>
            <a:ext cx="2749463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04356" y="3862032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PEPPER</a:t>
            </a:r>
          </a:p>
        </p:txBody>
      </p:sp>
      <p:pic>
        <p:nvPicPr>
          <p:cNvPr id="4102" name="Picture 6" descr="http://www.chovandulky.ic.cz/img/obr/salat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97" y="2071753"/>
            <a:ext cx="263395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z-recepty.cz/data/document/large/000001332858_redkvick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73" b="89809" l="9948" r="98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23624"/>
            <a:ext cx="2287850" cy="220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593704" y="3798168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RADISH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999949" y="3820880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LETTUCE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29576"/>
              </p:ext>
            </p:extLst>
          </p:nvPr>
        </p:nvGraphicFramePr>
        <p:xfrm>
          <a:off x="179510" y="1131590"/>
          <a:ext cx="7185180" cy="38709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Jaké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 slovo nadřazené ke slovům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sýkorka, holub, vrabec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pštros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ZOO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ptáci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květiny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Jaké slovo souřadné patří ke slovům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autobus, metro, tramvaj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trolejbus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cyklista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dopravní značka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semafor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Jaká slova jsou podřazená ke slovu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ovoce</a:t>
                      </a: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zmrzlina, nanuk, bonbony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švestka, meruňka, jahoda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mrkev, petržel, celer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rajče, paprika, cibule</a:t>
                      </a:r>
                    </a:p>
                    <a:p>
                      <a:pPr marL="342900" indent="-342900" algn="l">
                        <a:buNone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 slovu nadřazenému</a:t>
                      </a:r>
                      <a:r>
                        <a:rPr lang="cs-CZ" sz="16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škola</a:t>
                      </a:r>
                      <a:r>
                        <a:rPr lang="cs-CZ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vyberte</a:t>
                      </a:r>
                      <a:r>
                        <a:rPr lang="cs-CZ" sz="16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slova podřazená.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i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a/ šroubovák, pilka, kladivo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b/ pravítko, žák, tabule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c/ zahrada, plot, dům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d/ koberec</a:t>
                      </a:r>
                      <a:r>
                        <a:rPr lang="cs-CZ" sz="1600" b="1" i="0" kern="1200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knihovna, lampa</a:t>
                      </a:r>
                      <a:endParaRPr lang="cs-CZ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937" y="946474"/>
            <a:ext cx="9023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http://www.google.cz/imgres?q=%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C5%BEirafa&amp;hl=cs&amp;sa=X&amp;biw=1366&amp;bih=587&amp;tbm=isch&amp;prmd=imvns&amp;tbnid=4CqRecYGcI3G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2M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:&amp;</a:t>
            </a: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imgrefurl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=http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zirafa-bm.blog.cz/&amp;docid=UpmDpjxOPBzQbM&amp;imgurl=http://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nd01.jxs.cz/300/405/ac7396cdd0_45368498_o2.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gif&amp;w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=300&amp;h=250&amp;ei=K8zkTojnK6uO4gS7jcn2BA&amp;zoom=1&amp;iact=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hc&amp;vpx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=399&amp;vpy=247&amp;dur=31&amp;hovh=200&amp;hovw=240&amp;tx=129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&amp;ty=119&amp;sig=114013796692714424137&amp;page=3&amp;tbnh=127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&amp;tbnw=153&amp;start=57&amp;ndsp=30&amp;ved=1t:429,r:9,s:57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3119" y="4681847"/>
            <a:ext cx="4899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http://www.gymvr.cz/archivy/webarchiv/2008/pivonkova/hrebrina/index.html</a:t>
            </a:r>
            <a:endParaRPr lang="cs-CZ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763" y="1977525"/>
            <a:ext cx="5285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http://www.pripravy.estranky.cz/clanky/jazyk-cesky/slova-nadrazena-tabulky.html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460" y="2254524"/>
            <a:ext cx="6635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https://sites.google.com/site/pepousuvweb/home/cesky-jazyk/slovanadrazena-podrazena-souradna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460" y="2531523"/>
            <a:ext cx="512698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http://www.pripravy.estranky.cz/clanky/slova-nadrazena-a-podrazena.html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460" y="2835187"/>
            <a:ext cx="5613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http://www.pripravy.estranky.cz/clanky/jazyk-cesky/slova-nadrazena-tabulky.html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460" y="3112186"/>
            <a:ext cx="3960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http://skolakov1.sweb.cz/CJ2/vyznamslov/souradna1.html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460" y="3389185"/>
            <a:ext cx="6269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http://www.zslacnov.svitavy.cz/skola/testy/cestina/2/nadrazena_podrazena_slova/SNAP1.htm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1622" y="3666184"/>
            <a:ext cx="9058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  <a:hlinkClick r:id="rId8"/>
              </a:rPr>
              <a:t>http://www.google.cz/imgres?q=povol%C3%A1n%C3%AD&amp;hl=cs&amp;biw=1366&amp;bih=587&amp;tbm=isch&amp;tbnid=GF6KiaOtWU9pNM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imgrefurl=http://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www.visualphotos.com/image/2x4133207/people_in_various_occupations&amp;docid=xtNHrUc0DV_KFM&amp;imgurl=http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www.visualphotos.com/photo/2x4133207/People_in_Various_Occupations_42-19917011.jpg&amp;w=700&amp;h=345&amp;ei=-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Yv8To7UAqeB4AS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01qCdAQ&amp;zoom=1&amp;iact=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hc&amp;vpx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=445&amp;vpy=192&amp;dur=1279&amp;hovh=157&amp;hovw=320&amp;tx=125&amp;ty=91&amp;sig=114078918819210742493&amp;</a:t>
            </a:r>
          </a:p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=6&amp;tbnh=80&amp;tbnw=162&amp;start=131&amp;ndsp=25&amp;ved=1t:429,r:19,s:131</a:t>
            </a: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938</Words>
  <Application>Microsoft Office PowerPoint</Application>
  <PresentationFormat>Předvádění na obrazovce (16:9)</PresentationFormat>
  <Paragraphs>159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23.1 Význam slov – slova nadřazená, podřazená, souřadná </vt:lpstr>
      <vt:lpstr>23.2 Co už víš? </vt:lpstr>
      <vt:lpstr>23.3 Jaké si řekneme nové termíny a názvy?</vt:lpstr>
      <vt:lpstr>23.4 Co si řekneme nového?</vt:lpstr>
      <vt:lpstr>23.5 Procvičení a příklady</vt:lpstr>
      <vt:lpstr>23.6 Něco navíc pro šikovné</vt:lpstr>
      <vt:lpstr>23.7 Superordinate, subordinate and coordinate words</vt:lpstr>
      <vt:lpstr>23.8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192</cp:revision>
  <dcterms:created xsi:type="dcterms:W3CDTF">2010-10-18T18:21:56Z</dcterms:created>
  <dcterms:modified xsi:type="dcterms:W3CDTF">2012-01-16T18:18:55Z</dcterms:modified>
</cp:coreProperties>
</file>