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dirty="0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 dirty="0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 dirty="0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dirty="0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R-kiyIg2xHo&amp;feature=related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cs.wikipedia.org/wiki/Kyseli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E:\Chemie\Videa\halogeny_vytesneni.av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1GaEXFZG8g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wmf"/><Relationship Id="rId4" Type="http://schemas.openxmlformats.org/officeDocument/2006/relationships/image" Target="../media/image14.png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m1.denik.cz/8/31/dc_hasici_cviceni_kyselina_sirova__7__denik_clanek_solo.jpg" TargetMode="External"/><Relationship Id="rId2" Type="http://schemas.openxmlformats.org/officeDocument/2006/relationships/hyperlink" Target="http://www.exmont-kyjov.cz/1_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pload.wikimedia.org/wikipedia/commons/thumb/6/69/Nitric-acid-3D-balls-B.png/100px-Nitric-acid-3D-balls-B.png" TargetMode="External"/><Relationship Id="rId4" Type="http://schemas.openxmlformats.org/officeDocument/2006/relationships/hyperlink" Target="http://upload.wikimedia.org/wikipedia/commons/thumb/2/24/Sulfuric-acid-3D-vdW.png/699px-Sulfuric-acid-3D-vdW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55625"/>
            <a:ext cx="73088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14.1 Vím, co jsou kyseliny.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443958"/>
            <a:ext cx="3053325" cy="6995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Documents and Settings\krivankova.UNBCHEM\Local Settings\Temporary Internet Files\Content.IE5\KTMJIXSP\MC9004109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99542"/>
            <a:ext cx="3380705" cy="279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ekonstrukce kolony na recykláž kyseliny sírové s použitím technologie od finské firmy RAUMA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576774"/>
            <a:ext cx="2520281" cy="168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m1.denik.cz/8/31/dc_hasici_cviceni_kyselina_sirova__7__denik_clanek_sol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03419"/>
            <a:ext cx="2232248" cy="158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álný popisek 6"/>
          <p:cNvSpPr/>
          <p:nvPr/>
        </p:nvSpPr>
        <p:spPr>
          <a:xfrm>
            <a:off x="323528" y="1303419"/>
            <a:ext cx="2160241" cy="720080"/>
          </a:xfrm>
          <a:prstGeom prst="wedgeEllipseCallout">
            <a:avLst>
              <a:gd name="adj1" fmla="val 5010"/>
              <a:gd name="adj2" fmla="val 134681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Výroba kyselin je náročná.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1" name="Oválný popisek 10"/>
          <p:cNvSpPr/>
          <p:nvPr/>
        </p:nvSpPr>
        <p:spPr>
          <a:xfrm>
            <a:off x="3851920" y="3420134"/>
            <a:ext cx="2160241" cy="720080"/>
          </a:xfrm>
          <a:prstGeom prst="wedgeEllipseCallout">
            <a:avLst>
              <a:gd name="adj1" fmla="val -27071"/>
              <a:gd name="adj2" fmla="val -133994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Kyseliny jsou velmi nebezpečné.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8" name="Obdélník 7">
            <a:hlinkClick r:id="rId7"/>
          </p:cNvPr>
          <p:cNvSpPr/>
          <p:nvPr/>
        </p:nvSpPr>
        <p:spPr>
          <a:xfrm>
            <a:off x="6588224" y="3867894"/>
            <a:ext cx="914400" cy="2723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  <a:hlinkClick r:id="rId7"/>
              </a:rPr>
              <a:t>kyseliny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" name="Tlačítko akce: Video 8">
            <a:hlinkClick r:id="rId8" highlightClick="1"/>
          </p:cNvPr>
          <p:cNvSpPr/>
          <p:nvPr/>
        </p:nvSpPr>
        <p:spPr>
          <a:xfrm>
            <a:off x="8028384" y="3715673"/>
            <a:ext cx="683568" cy="521208"/>
          </a:xfrm>
          <a:prstGeom prst="actionButtonMovi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6581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 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Kyseliny dusičná, sírová, chlorovodíková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princip názvosloví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kyselin, vlastnosti a vznik vybraných sloučenin.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523875"/>
            <a:ext cx="302418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14.10 Anotace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4513"/>
            <a:ext cx="45720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4099" name="Picture 3" descr="C:\Documents and Settings\krivankova.UNBCHEM\Local Settings\Temporary Internet Files\Content.IE5\HXNJMBL0\MC900246119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55" y="3483864"/>
            <a:ext cx="2119770" cy="127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krivankova.UNBCHEM\Local Settings\Temporary Internet Files\Content.IE5\IQN2YZC3\MC9003888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63837"/>
            <a:ext cx="1264630" cy="156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álný popisek 2"/>
          <p:cNvSpPr/>
          <p:nvPr/>
        </p:nvSpPr>
        <p:spPr>
          <a:xfrm>
            <a:off x="395536" y="1285288"/>
            <a:ext cx="1872208" cy="1277874"/>
          </a:xfrm>
          <a:prstGeom prst="wedgeEllipseCallout">
            <a:avLst>
              <a:gd name="adj1" fmla="val 73544"/>
              <a:gd name="adj2" fmla="val -4007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Co je kyselé? Je všechno kyselé kyselinou?</a:t>
            </a:r>
            <a:endParaRPr lang="cs-CZ" sz="1600" dirty="0"/>
          </a:p>
        </p:txBody>
      </p:sp>
      <p:pic>
        <p:nvPicPr>
          <p:cNvPr id="1026" name="Picture 2" descr="C:\Documents and Settings\krivankova.UNBCHEM\Local Settings\Temporary Internet Files\Content.IE5\KTMJIXSP\MM900040925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365" y="799513"/>
            <a:ext cx="752475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ipka doleva 3"/>
          <p:cNvSpPr/>
          <p:nvPr/>
        </p:nvSpPr>
        <p:spPr>
          <a:xfrm rot="20530007">
            <a:off x="1594439" y="2690386"/>
            <a:ext cx="1748428" cy="1033491"/>
          </a:xfrm>
          <a:prstGeom prst="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Citron – kyselina citronová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 rot="21395891">
            <a:off x="3812552" y="4021120"/>
            <a:ext cx="1800200" cy="91348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Ocet – kyselina octová</a:t>
            </a:r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krivankova.UNBCHEM\Local Settings\Temporary Internet Files\Content.IE5\KTMJIXSP\MC90043802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-44946"/>
            <a:ext cx="2163688" cy="216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Šipka doprava 10"/>
          <p:cNvSpPr/>
          <p:nvPr/>
        </p:nvSpPr>
        <p:spPr>
          <a:xfrm rot="21093821">
            <a:off x="4960160" y="618010"/>
            <a:ext cx="1800200" cy="113998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Mravenec – kyselina mravenčí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Obláček 5"/>
          <p:cNvSpPr/>
          <p:nvPr/>
        </p:nvSpPr>
        <p:spPr>
          <a:xfrm>
            <a:off x="3820241" y="1891821"/>
            <a:ext cx="2133821" cy="1860000"/>
          </a:xfrm>
          <a:prstGeom prst="cloudCallout">
            <a:avLst>
              <a:gd name="adj1" fmla="val -61126"/>
              <a:gd name="adj2" fmla="val -6709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Kyseliny mohou být toxické, nebezpečné, žíravé.</a:t>
            </a:r>
            <a:endParaRPr lang="cs-CZ" dirty="0"/>
          </a:p>
        </p:txBody>
      </p:sp>
      <p:pic>
        <p:nvPicPr>
          <p:cNvPr id="1028" name="Picture 4" descr="C:\Documents and Settings\krivankova.UNBCHEM\Local Settings\Temporary Internet Files\Content.IE5\IQN2YZC3\MC90025038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601" y="1698203"/>
            <a:ext cx="2129073" cy="2110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565150"/>
            <a:ext cx="746283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9295" y="1203598"/>
            <a:ext cx="4842992" cy="107721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tx1"/>
                </a:solidFill>
              </a:rPr>
              <a:t>Kyseliny kyslíkaté</a:t>
            </a: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cs-CZ" sz="1600" dirty="0">
                <a:solidFill>
                  <a:schemeClr val="tx1"/>
                </a:solidFill>
              </a:rPr>
              <a:t>t</a:t>
            </a:r>
            <a:r>
              <a:rPr lang="cs-CZ" sz="1600" dirty="0" smtClean="0">
                <a:solidFill>
                  <a:schemeClr val="tx1"/>
                </a:solidFill>
              </a:rPr>
              <a:t>říprvkové sloučeniny vodíku, kyslíku a jiných prvků</a:t>
            </a:r>
          </a:p>
          <a:p>
            <a:pPr marL="285750" lvl="0" indent="-285750">
              <a:buFontTx/>
              <a:buChar char="-"/>
            </a:pPr>
            <a:r>
              <a:rPr lang="cs-CZ" sz="1600" dirty="0" smtClean="0"/>
              <a:t>kyslík </a:t>
            </a:r>
            <a:r>
              <a:rPr lang="cs-CZ" sz="1600" dirty="0"/>
              <a:t>má oxidační číslo –II, vodík </a:t>
            </a:r>
            <a:r>
              <a:rPr lang="cs-CZ" sz="1600" dirty="0" smtClean="0"/>
              <a:t>I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obecný </a:t>
            </a:r>
            <a:r>
              <a:rPr lang="cs-CZ" sz="1600" dirty="0"/>
              <a:t>vzorec kyseliny je: </a:t>
            </a:r>
            <a:r>
              <a:rPr lang="cs-CZ" sz="1600" dirty="0" smtClean="0"/>
              <a:t>    </a:t>
            </a:r>
            <a:r>
              <a:rPr lang="cs-CZ" sz="1600" b="1" dirty="0" err="1" smtClean="0"/>
              <a:t>H</a:t>
            </a:r>
            <a:r>
              <a:rPr lang="cs-CZ" sz="1600" b="1" baseline="30000" dirty="0" err="1" smtClean="0"/>
              <a:t>I</a:t>
            </a:r>
            <a:r>
              <a:rPr lang="cs-CZ" sz="1600" b="1" baseline="-25000" dirty="0" err="1" smtClean="0"/>
              <a:t>m</a:t>
            </a:r>
            <a:r>
              <a:rPr lang="cs-CZ" sz="1600" b="1" dirty="0" err="1" smtClean="0"/>
              <a:t>XO</a:t>
            </a:r>
            <a:r>
              <a:rPr lang="cs-CZ" sz="1600" b="1" baseline="30000" dirty="0" err="1" smtClean="0"/>
              <a:t>-II</a:t>
            </a:r>
            <a:r>
              <a:rPr lang="cs-CZ" sz="1600" b="1" baseline="-25000" dirty="0" err="1" smtClean="0"/>
              <a:t>n</a:t>
            </a:r>
            <a:endParaRPr lang="cs-CZ" sz="16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571750"/>
            <a:ext cx="4594528" cy="230832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tx1"/>
                </a:solidFill>
              </a:rPr>
              <a:t>Koncovky kladných oxidačních čísel neznámého prvku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  <a:p>
            <a:endParaRPr lang="cs-CZ" sz="1600" dirty="0" smtClean="0">
              <a:solidFill>
                <a:schemeClr val="tx1"/>
              </a:solidFill>
            </a:endParaRPr>
          </a:p>
          <a:p>
            <a:r>
              <a:rPr lang="cs-CZ" sz="1600" b="1" dirty="0" smtClean="0">
                <a:solidFill>
                  <a:schemeClr val="tx1"/>
                </a:solidFill>
              </a:rPr>
              <a:t>+ I	-ný		+ VI	-</a:t>
            </a:r>
            <a:r>
              <a:rPr lang="cs-CZ" sz="1600" b="1" dirty="0" err="1" smtClean="0">
                <a:solidFill>
                  <a:schemeClr val="tx1"/>
                </a:solidFill>
              </a:rPr>
              <a:t>ový</a:t>
            </a:r>
            <a:endParaRPr lang="cs-CZ" sz="1600" b="1" dirty="0" smtClean="0">
              <a:solidFill>
                <a:schemeClr val="tx1"/>
              </a:solidFill>
            </a:endParaRPr>
          </a:p>
          <a:p>
            <a:r>
              <a:rPr lang="cs-CZ" sz="1600" b="1" dirty="0" smtClean="0">
                <a:solidFill>
                  <a:schemeClr val="tx1"/>
                </a:solidFill>
              </a:rPr>
              <a:t>+ II	-</a:t>
            </a:r>
            <a:r>
              <a:rPr lang="cs-CZ" sz="1600" b="1" dirty="0" err="1" smtClean="0">
                <a:solidFill>
                  <a:schemeClr val="tx1"/>
                </a:solidFill>
              </a:rPr>
              <a:t>natý</a:t>
            </a:r>
            <a:r>
              <a:rPr lang="cs-CZ" sz="1600" b="1" dirty="0" smtClean="0">
                <a:solidFill>
                  <a:schemeClr val="tx1"/>
                </a:solidFill>
              </a:rPr>
              <a:t>		</a:t>
            </a:r>
            <a:r>
              <a:rPr lang="cs-CZ" sz="1600" b="1" dirty="0">
                <a:solidFill>
                  <a:schemeClr val="tx1"/>
                </a:solidFill>
              </a:rPr>
              <a:t>+ </a:t>
            </a:r>
            <a:r>
              <a:rPr lang="cs-CZ" sz="1600" b="1" dirty="0" smtClean="0">
                <a:solidFill>
                  <a:schemeClr val="tx1"/>
                </a:solidFill>
              </a:rPr>
              <a:t>VII	-</a:t>
            </a:r>
            <a:r>
              <a:rPr lang="cs-CZ" sz="1600" b="1" dirty="0" err="1" smtClean="0">
                <a:solidFill>
                  <a:schemeClr val="tx1"/>
                </a:solidFill>
              </a:rPr>
              <a:t>istý</a:t>
            </a:r>
            <a:endParaRPr lang="cs-CZ" sz="1600" b="1" dirty="0">
              <a:solidFill>
                <a:schemeClr val="tx1"/>
              </a:solidFill>
            </a:endParaRPr>
          </a:p>
          <a:p>
            <a:r>
              <a:rPr lang="cs-CZ" sz="1600" b="1" dirty="0">
                <a:solidFill>
                  <a:schemeClr val="tx1"/>
                </a:solidFill>
              </a:rPr>
              <a:t>+ </a:t>
            </a:r>
            <a:r>
              <a:rPr lang="cs-CZ" sz="1600" b="1" dirty="0" smtClean="0">
                <a:solidFill>
                  <a:schemeClr val="tx1"/>
                </a:solidFill>
              </a:rPr>
              <a:t>III	-</a:t>
            </a:r>
            <a:r>
              <a:rPr lang="cs-CZ" sz="1600" b="1" dirty="0" err="1" smtClean="0">
                <a:solidFill>
                  <a:schemeClr val="tx1"/>
                </a:solidFill>
              </a:rPr>
              <a:t>itý</a:t>
            </a:r>
            <a:r>
              <a:rPr lang="cs-CZ" sz="1600" b="1" dirty="0" smtClean="0">
                <a:solidFill>
                  <a:schemeClr val="tx1"/>
                </a:solidFill>
              </a:rPr>
              <a:t>		</a:t>
            </a:r>
            <a:r>
              <a:rPr lang="cs-CZ" sz="1600" b="1" dirty="0">
                <a:solidFill>
                  <a:schemeClr val="tx1"/>
                </a:solidFill>
              </a:rPr>
              <a:t>+ </a:t>
            </a:r>
            <a:r>
              <a:rPr lang="cs-CZ" sz="1600" b="1" dirty="0" smtClean="0">
                <a:solidFill>
                  <a:schemeClr val="tx1"/>
                </a:solidFill>
              </a:rPr>
              <a:t>VIII	-</a:t>
            </a:r>
            <a:r>
              <a:rPr lang="cs-CZ" sz="1600" b="1" dirty="0" err="1" smtClean="0">
                <a:solidFill>
                  <a:schemeClr val="tx1"/>
                </a:solidFill>
              </a:rPr>
              <a:t>ičelý</a:t>
            </a:r>
            <a:endParaRPr lang="cs-CZ" sz="1600" b="1" dirty="0">
              <a:solidFill>
                <a:schemeClr val="tx1"/>
              </a:solidFill>
            </a:endParaRPr>
          </a:p>
          <a:p>
            <a:r>
              <a:rPr lang="cs-CZ" sz="1600" b="1" dirty="0">
                <a:solidFill>
                  <a:schemeClr val="tx1"/>
                </a:solidFill>
              </a:rPr>
              <a:t>+ </a:t>
            </a:r>
            <a:r>
              <a:rPr lang="cs-CZ" sz="1600" b="1" dirty="0" smtClean="0">
                <a:solidFill>
                  <a:schemeClr val="tx1"/>
                </a:solidFill>
              </a:rPr>
              <a:t>IV	-</a:t>
            </a:r>
            <a:r>
              <a:rPr lang="cs-CZ" sz="1600" b="1" dirty="0" err="1" smtClean="0">
                <a:solidFill>
                  <a:schemeClr val="tx1"/>
                </a:solidFill>
              </a:rPr>
              <a:t>ičitý</a:t>
            </a:r>
            <a:endParaRPr lang="cs-CZ" sz="1600" b="1" dirty="0">
              <a:solidFill>
                <a:schemeClr val="tx1"/>
              </a:solidFill>
            </a:endParaRPr>
          </a:p>
          <a:p>
            <a:r>
              <a:rPr lang="cs-CZ" sz="1600" b="1" dirty="0">
                <a:solidFill>
                  <a:schemeClr val="tx1"/>
                </a:solidFill>
              </a:rPr>
              <a:t>+ </a:t>
            </a:r>
            <a:r>
              <a:rPr lang="cs-CZ" sz="1600" b="1" dirty="0" smtClean="0">
                <a:solidFill>
                  <a:schemeClr val="tx1"/>
                </a:solidFill>
              </a:rPr>
              <a:t>V	-</a:t>
            </a:r>
            <a:r>
              <a:rPr lang="cs-CZ" sz="1600" b="1" dirty="0" err="1" smtClean="0">
                <a:solidFill>
                  <a:schemeClr val="tx1"/>
                </a:solidFill>
              </a:rPr>
              <a:t>ičný</a:t>
            </a:r>
            <a:endParaRPr lang="cs-CZ" sz="1600" b="1" dirty="0" smtClean="0">
              <a:solidFill>
                <a:schemeClr val="tx1"/>
              </a:solidFill>
            </a:endParaRPr>
          </a:p>
          <a:p>
            <a:r>
              <a:rPr lang="cs-CZ" sz="1600" b="1" dirty="0">
                <a:solidFill>
                  <a:schemeClr val="tx1"/>
                </a:solidFill>
              </a:rPr>
              <a:t>	</a:t>
            </a:r>
            <a:r>
              <a:rPr lang="cs-CZ" sz="1600" b="1" dirty="0" smtClean="0">
                <a:solidFill>
                  <a:schemeClr val="tx1"/>
                </a:solidFill>
              </a:rPr>
              <a:t>-</a:t>
            </a:r>
            <a:r>
              <a:rPr lang="cs-CZ" sz="1600" b="1" dirty="0" err="1" smtClean="0">
                <a:solidFill>
                  <a:schemeClr val="tx1"/>
                </a:solidFill>
              </a:rPr>
              <a:t>ečný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5364088" y="1203598"/>
            <a:ext cx="3456384" cy="36764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b="1" u="sng" dirty="0" smtClean="0"/>
              <a:t>Kyseliny bezkyslíkaté</a:t>
            </a:r>
          </a:p>
          <a:p>
            <a:pPr algn="ctr"/>
            <a:endParaRPr lang="cs-CZ" sz="1600" b="1" u="sng" dirty="0" smtClean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dvouprvkové sloučeniny vodíku a jiného prvku (halogenu, síry)</a:t>
            </a:r>
          </a:p>
          <a:p>
            <a:endParaRPr lang="cs-CZ" sz="1600" dirty="0"/>
          </a:p>
          <a:p>
            <a:endParaRPr lang="cs-CZ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k. chlorovodíková		</a:t>
            </a:r>
            <a:r>
              <a:rPr lang="cs-CZ" sz="1600" b="1" dirty="0" err="1" smtClean="0"/>
              <a:t>HCl</a:t>
            </a:r>
            <a:endParaRPr lang="cs-CZ" sz="1600" b="1" dirty="0" smtClean="0"/>
          </a:p>
          <a:p>
            <a:r>
              <a:rPr lang="cs-CZ" sz="1600" dirty="0" smtClean="0"/>
              <a:t>   k. bromovodíková		</a:t>
            </a:r>
            <a:r>
              <a:rPr lang="cs-CZ" sz="1600" b="1" dirty="0" err="1" smtClean="0"/>
              <a:t>HBr</a:t>
            </a:r>
            <a:endParaRPr lang="cs-CZ" sz="1600" b="1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  k. jodovodíková		</a:t>
            </a:r>
            <a:r>
              <a:rPr lang="cs-CZ" sz="1600" b="1" dirty="0" smtClean="0"/>
              <a:t>HI</a:t>
            </a:r>
          </a:p>
          <a:p>
            <a:r>
              <a:rPr lang="cs-CZ" sz="1600" dirty="0" smtClean="0"/>
              <a:t>   k. fluorovodíková		</a:t>
            </a:r>
            <a:r>
              <a:rPr lang="cs-CZ" sz="1600" b="1" dirty="0" smtClean="0"/>
              <a:t>HF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k. sulfonová		</a:t>
            </a:r>
            <a:r>
              <a:rPr lang="cs-CZ" sz="1600" b="1" dirty="0" smtClean="0"/>
              <a:t>H</a:t>
            </a:r>
            <a:r>
              <a:rPr lang="cs-CZ" sz="1600" b="1" baseline="-25000" dirty="0" smtClean="0"/>
              <a:t>2</a:t>
            </a:r>
            <a:r>
              <a:rPr lang="cs-CZ" sz="1600" b="1" dirty="0" smtClean="0"/>
              <a:t>S</a:t>
            </a:r>
          </a:p>
          <a:p>
            <a:endParaRPr lang="cs-CZ" sz="16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" y="561975"/>
            <a:ext cx="5830888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004048" y="699542"/>
            <a:ext cx="2828210" cy="369332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u="sng" dirty="0" smtClean="0">
                <a:latin typeface="+mn-lt"/>
              </a:rPr>
              <a:t>NÁZVOSLOVÍ </a:t>
            </a:r>
            <a:r>
              <a:rPr lang="cs-CZ" b="1" u="sng" dirty="0" smtClean="0"/>
              <a:t>KYSELIN</a:t>
            </a:r>
            <a:endParaRPr lang="cs-CZ" b="1" u="sng" dirty="0">
              <a:latin typeface="+mn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2322" y="1272570"/>
            <a:ext cx="4243654" cy="35189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vzorce z názvu</a:t>
            </a:r>
          </a:p>
          <a:p>
            <a:r>
              <a:rPr lang="cs-CZ" dirty="0"/>
              <a:t>k</a:t>
            </a:r>
            <a:r>
              <a:rPr lang="cs-CZ" dirty="0" smtClean="0"/>
              <a:t>yselina dus</a:t>
            </a:r>
            <a:r>
              <a:rPr lang="cs-CZ" b="1" u="sng" dirty="0" smtClean="0"/>
              <a:t>ičná</a:t>
            </a:r>
            <a:r>
              <a:rPr lang="cs-CZ" dirty="0" smtClean="0"/>
              <a:t>	</a:t>
            </a:r>
            <a:r>
              <a:rPr lang="cs-CZ" sz="1600" b="1" dirty="0" smtClean="0"/>
              <a:t>-</a:t>
            </a:r>
            <a:r>
              <a:rPr lang="cs-CZ" sz="1600" b="1" dirty="0" err="1" smtClean="0"/>
              <a:t>ičná</a:t>
            </a:r>
            <a:r>
              <a:rPr lang="cs-CZ" sz="1600" b="1" dirty="0" smtClean="0"/>
              <a:t>   +</a:t>
            </a:r>
            <a:r>
              <a:rPr lang="cs-CZ" sz="1600" b="1" dirty="0"/>
              <a:t>V</a:t>
            </a:r>
            <a:endParaRPr lang="cs-CZ" sz="1600" b="1" dirty="0" smtClean="0"/>
          </a:p>
          <a:p>
            <a:r>
              <a:rPr lang="cs-CZ" sz="1600" dirty="0" smtClean="0"/>
              <a:t>pořadí prvků – vždy stejné </a:t>
            </a:r>
          </a:p>
          <a:p>
            <a:r>
              <a:rPr lang="cs-CZ" sz="1600" dirty="0" smtClean="0"/>
              <a:t>    </a:t>
            </a:r>
            <a:r>
              <a:rPr lang="cs-CZ" sz="1200" dirty="0" smtClean="0"/>
              <a:t>1.   2.   3.</a:t>
            </a:r>
          </a:p>
          <a:p>
            <a:r>
              <a:rPr lang="cs-CZ" sz="1600" dirty="0" smtClean="0"/>
              <a:t>   </a:t>
            </a:r>
            <a:r>
              <a:rPr lang="cs-CZ" sz="1600" b="1" dirty="0" smtClean="0"/>
              <a:t>H  N  O</a:t>
            </a:r>
            <a:r>
              <a:rPr lang="cs-CZ" sz="1600" dirty="0" smtClean="0"/>
              <a:t>	      doplníme oxidační čísla</a:t>
            </a:r>
          </a:p>
          <a:p>
            <a:r>
              <a:rPr lang="cs-CZ" sz="1600" dirty="0" smtClean="0"/>
              <a:t>   </a:t>
            </a:r>
            <a:r>
              <a:rPr lang="cs-CZ" sz="1600" b="1" dirty="0" smtClean="0"/>
              <a:t>H</a:t>
            </a:r>
            <a:r>
              <a:rPr lang="cs-CZ" sz="1600" b="1" baseline="30000" dirty="0" smtClean="0"/>
              <a:t>I  </a:t>
            </a:r>
            <a:r>
              <a:rPr lang="cs-CZ" sz="1600" b="1" dirty="0" smtClean="0"/>
              <a:t>N</a:t>
            </a:r>
            <a:r>
              <a:rPr lang="cs-CZ" sz="1600" b="1" baseline="30000" dirty="0" smtClean="0"/>
              <a:t> V</a:t>
            </a:r>
            <a:r>
              <a:rPr lang="cs-CZ" sz="1600" b="1" dirty="0"/>
              <a:t> </a:t>
            </a:r>
            <a:r>
              <a:rPr lang="cs-CZ" sz="1600" b="1" dirty="0" smtClean="0"/>
              <a:t>O</a:t>
            </a:r>
            <a:r>
              <a:rPr lang="cs-CZ" sz="1600" b="1" baseline="30000" dirty="0" smtClean="0"/>
              <a:t>-II</a:t>
            </a:r>
          </a:p>
          <a:p>
            <a:endParaRPr lang="cs-CZ" sz="1600" baseline="30000" dirty="0" smtClean="0"/>
          </a:p>
          <a:p>
            <a:pPr marL="285750" lvl="0" indent="-285750">
              <a:buFontTx/>
              <a:buChar char="-"/>
            </a:pPr>
            <a:r>
              <a:rPr lang="cs-CZ" sz="1600" dirty="0"/>
              <a:t>součet kladných oxidačních čísel je 6, proto stačí ke kyslíku připsat už pouze </a:t>
            </a:r>
            <a:r>
              <a:rPr lang="cs-CZ" sz="1600" dirty="0" smtClean="0"/>
              <a:t>malou 3:</a:t>
            </a:r>
            <a:r>
              <a:rPr lang="cs-CZ" sz="1600" dirty="0"/>
              <a:t> </a:t>
            </a:r>
            <a:r>
              <a:rPr lang="cs-CZ" sz="1600" dirty="0" smtClean="0"/>
              <a:t>H</a:t>
            </a:r>
            <a:r>
              <a:rPr lang="cs-CZ" sz="1600" baseline="30000" dirty="0" smtClean="0"/>
              <a:t>I</a:t>
            </a:r>
            <a:r>
              <a:rPr lang="cs-CZ" sz="1600" dirty="0" smtClean="0"/>
              <a:t>N</a:t>
            </a:r>
            <a:r>
              <a:rPr lang="cs-CZ" sz="1600" baseline="30000" dirty="0" smtClean="0"/>
              <a:t>V</a:t>
            </a:r>
            <a:r>
              <a:rPr lang="cs-CZ" sz="1600" dirty="0" smtClean="0"/>
              <a:t>O</a:t>
            </a:r>
            <a:r>
              <a:rPr lang="cs-CZ" sz="1600" baseline="30000" dirty="0" smtClean="0"/>
              <a:t>-II</a:t>
            </a:r>
            <a:r>
              <a:rPr lang="cs-CZ" sz="1600" baseline="-25000" dirty="0" smtClean="0"/>
              <a:t>3</a:t>
            </a:r>
            <a:r>
              <a:rPr lang="cs-CZ" sz="1600" dirty="0" smtClean="0"/>
              <a:t>  </a:t>
            </a:r>
            <a:r>
              <a:rPr lang="cs-CZ" sz="1600" dirty="0"/>
              <a:t>a tím bude součet součinů </a:t>
            </a:r>
            <a:r>
              <a:rPr lang="cs-CZ" sz="1600" dirty="0" err="1" smtClean="0"/>
              <a:t>oxidač</a:t>
            </a:r>
            <a:r>
              <a:rPr lang="cs-CZ" sz="1600" dirty="0" smtClean="0"/>
              <a:t>. </a:t>
            </a:r>
            <a:r>
              <a:rPr lang="cs-CZ" sz="1600" dirty="0"/>
              <a:t>čísla daného prvku a počtu atomů daného prvku roven nule: </a:t>
            </a:r>
            <a:br>
              <a:rPr lang="cs-CZ" sz="1600" dirty="0"/>
            </a:br>
            <a:r>
              <a:rPr lang="cs-CZ" sz="1600" b="1" dirty="0"/>
              <a:t>1*I+1*V+3*(-II) = </a:t>
            </a:r>
            <a:r>
              <a:rPr lang="cs-CZ" sz="1600" b="1" dirty="0" smtClean="0"/>
              <a:t>0</a:t>
            </a:r>
          </a:p>
          <a:p>
            <a:pPr marL="285750" lvl="0" indent="-285750">
              <a:buFontTx/>
              <a:buChar char="-"/>
            </a:pPr>
            <a:r>
              <a:rPr lang="cs-CZ" sz="1600" b="1" dirty="0"/>
              <a:t>k</a:t>
            </a:r>
            <a:r>
              <a:rPr lang="cs-CZ" sz="1600" b="1" dirty="0" smtClean="0"/>
              <a:t>yselina dusičná 	      HNO</a:t>
            </a:r>
            <a:r>
              <a:rPr lang="cs-CZ" sz="1600" b="1" baseline="-25000" dirty="0" smtClean="0"/>
              <a:t>3</a:t>
            </a:r>
            <a:endParaRPr lang="cs-CZ" sz="1600" b="1" dirty="0"/>
          </a:p>
        </p:txBody>
      </p:sp>
      <p:sp>
        <p:nvSpPr>
          <p:cNvPr id="6" name="Obdélník 5"/>
          <p:cNvSpPr/>
          <p:nvPr/>
        </p:nvSpPr>
        <p:spPr>
          <a:xfrm>
            <a:off x="4644008" y="1272570"/>
            <a:ext cx="4248472" cy="35702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názvu ze vzorce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probíhá v opačném pořadí než tvorba vzorce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</a:t>
            </a:r>
            <a:r>
              <a:rPr lang="cs-CZ" sz="1600" b="1" dirty="0" smtClean="0"/>
              <a:t>HNO</a:t>
            </a:r>
            <a:r>
              <a:rPr lang="cs-CZ" sz="1600" b="1" baseline="-25000" dirty="0" smtClean="0"/>
              <a:t>2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nejprve </a:t>
            </a:r>
            <a:r>
              <a:rPr lang="cs-CZ" sz="1600" dirty="0"/>
              <a:t>doplníme oxidační čísla kyslíku a vodíku  </a:t>
            </a:r>
            <a:r>
              <a:rPr lang="cs-CZ" sz="1600" dirty="0" smtClean="0"/>
              <a:t>H</a:t>
            </a:r>
            <a:r>
              <a:rPr lang="cs-CZ" sz="1600" baseline="30000" dirty="0" smtClean="0"/>
              <a:t>I</a:t>
            </a:r>
            <a:r>
              <a:rPr lang="cs-CZ" sz="1600" dirty="0" smtClean="0"/>
              <a:t>NO</a:t>
            </a:r>
            <a:r>
              <a:rPr lang="cs-CZ" sz="1600" baseline="30000" dirty="0" smtClean="0"/>
              <a:t>-II</a:t>
            </a:r>
          </a:p>
          <a:p>
            <a:pPr marL="285750" lvl="0" indent="-285750">
              <a:buFontTx/>
              <a:buChar char="-"/>
            </a:pPr>
            <a:r>
              <a:rPr lang="cs-CZ" sz="1600" dirty="0"/>
              <a:t>molekula je navenek elektroneutrální, proto součet kladných a záporných oxidačních čísel musí být roven </a:t>
            </a:r>
            <a:r>
              <a:rPr lang="cs-CZ" sz="1600" dirty="0" smtClean="0"/>
              <a:t>nule</a:t>
            </a:r>
          </a:p>
          <a:p>
            <a:pPr lvl="0"/>
            <a:r>
              <a:rPr lang="cs-CZ" sz="1600" dirty="0" smtClean="0"/>
              <a:t>	2</a:t>
            </a:r>
            <a:r>
              <a:rPr lang="cs-CZ" sz="1600" dirty="0"/>
              <a:t>*(-II) = I + x	</a:t>
            </a:r>
            <a:endParaRPr lang="cs-CZ" sz="1600" dirty="0" smtClean="0"/>
          </a:p>
          <a:p>
            <a:pPr lvl="0"/>
            <a:r>
              <a:rPr lang="cs-CZ" sz="1600" dirty="0"/>
              <a:t>	 </a:t>
            </a:r>
            <a:r>
              <a:rPr lang="cs-CZ" sz="1600" dirty="0" smtClean="0"/>
              <a:t>       -</a:t>
            </a:r>
            <a:r>
              <a:rPr lang="cs-CZ" sz="1600" dirty="0"/>
              <a:t>4 = I+ x	</a:t>
            </a:r>
            <a:endParaRPr lang="cs-CZ" sz="1600" dirty="0" smtClean="0"/>
          </a:p>
          <a:p>
            <a:pPr lvl="0"/>
            <a:r>
              <a:rPr lang="cs-CZ" sz="1600" dirty="0"/>
              <a:t>	 </a:t>
            </a:r>
            <a:r>
              <a:rPr lang="cs-CZ" sz="1600" dirty="0" smtClean="0"/>
              <a:t>         x </a:t>
            </a:r>
            <a:r>
              <a:rPr lang="cs-CZ" sz="1600" dirty="0"/>
              <a:t>= </a:t>
            </a:r>
            <a:r>
              <a:rPr lang="cs-CZ" sz="1600" dirty="0" smtClean="0"/>
              <a:t>3</a:t>
            </a:r>
          </a:p>
          <a:p>
            <a:pPr lvl="0"/>
            <a:endParaRPr lang="cs-CZ" sz="800" dirty="0" smtClean="0"/>
          </a:p>
          <a:p>
            <a:pPr lvl="0"/>
            <a:r>
              <a:rPr lang="cs-CZ" sz="1600" dirty="0" smtClean="0"/>
              <a:t>-    k</a:t>
            </a:r>
            <a:r>
              <a:rPr lang="cs-CZ" sz="1600" dirty="0"/>
              <a:t> dusíku </a:t>
            </a:r>
            <a:r>
              <a:rPr lang="cs-CZ" sz="1600" dirty="0" smtClean="0"/>
              <a:t>dáme </a:t>
            </a:r>
            <a:r>
              <a:rPr lang="cs-CZ" sz="1600" dirty="0"/>
              <a:t>oxidační číslo III </a:t>
            </a:r>
            <a:r>
              <a:rPr lang="cs-CZ" sz="1600" dirty="0" smtClean="0"/>
              <a:t>  H</a:t>
            </a:r>
            <a:r>
              <a:rPr lang="cs-CZ" sz="1600" baseline="30000" dirty="0" smtClean="0"/>
              <a:t>I</a:t>
            </a:r>
            <a:r>
              <a:rPr lang="cs-CZ" sz="1600" dirty="0" smtClean="0"/>
              <a:t>N</a:t>
            </a:r>
            <a:r>
              <a:rPr lang="cs-CZ" sz="1600" baseline="30000" dirty="0" smtClean="0"/>
              <a:t>III</a:t>
            </a:r>
            <a:r>
              <a:rPr lang="cs-CZ" sz="1600" dirty="0" smtClean="0"/>
              <a:t>O</a:t>
            </a:r>
            <a:r>
              <a:rPr lang="cs-CZ" sz="1600" baseline="30000" dirty="0" smtClean="0"/>
              <a:t>-II</a:t>
            </a:r>
            <a:r>
              <a:rPr lang="cs-CZ" sz="1600" baseline="-25000" dirty="0" smtClean="0"/>
              <a:t>2</a:t>
            </a:r>
            <a:endParaRPr lang="cs-CZ" sz="1600" dirty="0"/>
          </a:p>
          <a:p>
            <a:pPr marL="285750" indent="-285750">
              <a:buFontTx/>
              <a:buChar char="-"/>
            </a:pPr>
            <a:r>
              <a:rPr lang="cs-CZ" sz="1600" dirty="0" err="1"/>
              <a:t>o</a:t>
            </a:r>
            <a:r>
              <a:rPr lang="cs-CZ" sz="1600" dirty="0" err="1" smtClean="0"/>
              <a:t>x</a:t>
            </a:r>
            <a:r>
              <a:rPr lang="cs-CZ" sz="1600" dirty="0" smtClean="0"/>
              <a:t>. </a:t>
            </a:r>
            <a:r>
              <a:rPr lang="cs-CZ" sz="1600" dirty="0"/>
              <a:t>číslo III – koncovka –</a:t>
            </a:r>
            <a:r>
              <a:rPr lang="cs-CZ" sz="1600" dirty="0" err="1"/>
              <a:t>itý</a:t>
            </a:r>
            <a:r>
              <a:rPr lang="cs-CZ" sz="1600" dirty="0"/>
              <a:t>	</a:t>
            </a:r>
            <a:r>
              <a:rPr lang="cs-CZ" sz="1600" b="1" dirty="0" smtClean="0"/>
              <a:t>kyselina </a:t>
            </a:r>
            <a:r>
              <a:rPr lang="cs-CZ" sz="1600" b="1" dirty="0"/>
              <a:t>dusitá</a:t>
            </a:r>
            <a:endParaRPr lang="cs-CZ" sz="1600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531813"/>
            <a:ext cx="550862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2182" y="1122893"/>
            <a:ext cx="333084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PŘÍKLADY NA PROCVIČENÍ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6045" y="1767003"/>
            <a:ext cx="4143122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Doplň k názvům vzorce a oxidační čísla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chloristá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bromičná</a:t>
            </a: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dusitá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uhličitá</a:t>
            </a: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fosforečná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siřičitá</a:t>
            </a: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jodičná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yselina </a:t>
            </a:r>
            <a:r>
              <a:rPr lang="cs-CZ" dirty="0" err="1" smtClean="0">
                <a:solidFill>
                  <a:schemeClr val="tx1"/>
                </a:solidFill>
              </a:rPr>
              <a:t>trihydrogenboritá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88024" y="1767002"/>
            <a:ext cx="4155946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Doplň k vzorcům oxidační čísla a názvy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HClO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NO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HIO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r>
              <a:rPr lang="cs-CZ" dirty="0" smtClean="0">
                <a:solidFill>
                  <a:schemeClr val="tx1"/>
                </a:solidFill>
              </a:rPr>
              <a:t>PO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CrO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HBrO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HIO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SO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  <a:endParaRPr lang="cs-CZ" dirty="0">
              <a:solidFill>
                <a:schemeClr val="tx1"/>
              </a:solidFill>
            </a:endParaRP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ovéPole 6">
            <a:hlinkClick r:id="rId3" action="ppaction://program"/>
          </p:cNvPr>
          <p:cNvSpPr txBox="1"/>
          <p:nvPr/>
        </p:nvSpPr>
        <p:spPr>
          <a:xfrm>
            <a:off x="4788024" y="730197"/>
            <a:ext cx="4155946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b="1" dirty="0" smtClean="0"/>
              <a:t>Reakce mědi s koncentrovanou </a:t>
            </a:r>
          </a:p>
          <a:p>
            <a:r>
              <a:rPr lang="cs-CZ" sz="1600" b="1" dirty="0" smtClean="0"/>
              <a:t>kyselinou sírovou</a:t>
            </a:r>
            <a:endParaRPr lang="cs-CZ" sz="1600" b="1" dirty="0" smtClean="0">
              <a:latin typeface="+mn-lt"/>
            </a:endParaRPr>
          </a:p>
          <a:p>
            <a:pPr algn="ctr"/>
            <a:endParaRPr lang="cs-CZ" sz="16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877698" y="2303923"/>
            <a:ext cx="825867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H</a:t>
            </a:r>
            <a:r>
              <a:rPr lang="cs-CZ" dirty="0" smtClean="0">
                <a:latin typeface="+mn-lt"/>
              </a:rPr>
              <a:t>ClO</a:t>
            </a:r>
            <a:r>
              <a:rPr lang="cs-CZ" baseline="-25000" dirty="0" smtClean="0">
                <a:latin typeface="+mn-lt"/>
              </a:rPr>
              <a:t>4</a:t>
            </a:r>
            <a:endParaRPr lang="cs-CZ" dirty="0" smtClean="0">
              <a:latin typeface="+mn-lt"/>
            </a:endParaRPr>
          </a:p>
          <a:p>
            <a:r>
              <a:rPr lang="cs-CZ" dirty="0" smtClean="0"/>
              <a:t>H</a:t>
            </a:r>
            <a:r>
              <a:rPr lang="cs-CZ" dirty="0" smtClean="0">
                <a:latin typeface="+mn-lt"/>
              </a:rPr>
              <a:t>BrO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HNO</a:t>
            </a:r>
            <a:r>
              <a:rPr lang="cs-CZ" baseline="-25000" dirty="0" smtClean="0">
                <a:latin typeface="+mn-lt"/>
              </a:rPr>
              <a:t>2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CO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HPO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SO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HIO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H</a:t>
            </a:r>
            <a:r>
              <a:rPr lang="cs-CZ" baseline="-25000" dirty="0" smtClean="0">
                <a:latin typeface="+mn-lt"/>
              </a:rPr>
              <a:t>3</a:t>
            </a:r>
            <a:r>
              <a:rPr lang="cs-CZ" dirty="0" smtClean="0">
                <a:latin typeface="+mn-lt"/>
              </a:rPr>
              <a:t>BO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37415" y="2310557"/>
            <a:ext cx="2467342" cy="23083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k.</a:t>
            </a:r>
            <a:r>
              <a:rPr lang="cs-CZ" dirty="0" smtClean="0">
                <a:latin typeface="+mn-lt"/>
              </a:rPr>
              <a:t> chlorná</a:t>
            </a:r>
          </a:p>
          <a:p>
            <a:r>
              <a:rPr lang="cs-CZ" dirty="0" smtClean="0"/>
              <a:t>k. dusičitá</a:t>
            </a:r>
          </a:p>
          <a:p>
            <a:r>
              <a:rPr lang="cs-CZ" dirty="0" smtClean="0"/>
              <a:t>k.</a:t>
            </a:r>
            <a:r>
              <a:rPr lang="cs-CZ" dirty="0" smtClean="0">
                <a:latin typeface="+mn-lt"/>
              </a:rPr>
              <a:t> </a:t>
            </a:r>
            <a:r>
              <a:rPr lang="cs-CZ" dirty="0" smtClean="0"/>
              <a:t>jodistá</a:t>
            </a:r>
          </a:p>
          <a:p>
            <a:r>
              <a:rPr lang="cs-CZ" dirty="0" smtClean="0"/>
              <a:t>k.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/>
              <a:t>t</a:t>
            </a:r>
            <a:r>
              <a:rPr lang="cs-CZ" dirty="0" err="1" smtClean="0">
                <a:latin typeface="+mn-lt"/>
              </a:rPr>
              <a:t>rihydrogenfosforečná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k. </a:t>
            </a:r>
            <a:r>
              <a:rPr lang="cs-CZ" dirty="0"/>
              <a:t>c</a:t>
            </a:r>
            <a:r>
              <a:rPr lang="cs-CZ" dirty="0" smtClean="0">
                <a:latin typeface="+mn-lt"/>
              </a:rPr>
              <a:t>hromová</a:t>
            </a:r>
          </a:p>
          <a:p>
            <a:r>
              <a:rPr lang="cs-CZ" dirty="0" smtClean="0"/>
              <a:t>k. </a:t>
            </a:r>
            <a:r>
              <a:rPr lang="cs-CZ" dirty="0" err="1" smtClean="0"/>
              <a:t>bromistá</a:t>
            </a:r>
            <a:endParaRPr lang="cs-CZ" dirty="0" smtClean="0"/>
          </a:p>
          <a:p>
            <a:r>
              <a:rPr lang="cs-CZ" dirty="0" smtClean="0">
                <a:latin typeface="+mn-lt"/>
              </a:rPr>
              <a:t>k. jodičná</a:t>
            </a:r>
          </a:p>
          <a:p>
            <a:r>
              <a:rPr lang="cs-CZ" dirty="0" smtClean="0">
                <a:latin typeface="+mn-lt"/>
              </a:rPr>
              <a:t>k. sírová</a:t>
            </a:r>
          </a:p>
        </p:txBody>
      </p:sp>
      <p:sp>
        <p:nvSpPr>
          <p:cNvPr id="3" name="Tlačítko akce: Video 2">
            <a:hlinkClick r:id="rId4" highlightClick="1"/>
          </p:cNvPr>
          <p:cNvSpPr/>
          <p:nvPr/>
        </p:nvSpPr>
        <p:spPr>
          <a:xfrm>
            <a:off x="7901554" y="862289"/>
            <a:ext cx="703203" cy="521208"/>
          </a:xfrm>
          <a:prstGeom prst="actionButtonMovi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555625"/>
            <a:ext cx="529272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vál 1"/>
          <p:cNvSpPr/>
          <p:nvPr/>
        </p:nvSpPr>
        <p:spPr>
          <a:xfrm>
            <a:off x="323528" y="1203598"/>
            <a:ext cx="2016224" cy="72008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Kyselina chlorovodíková</a:t>
            </a:r>
          </a:p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HCl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472082" y="663630"/>
            <a:ext cx="1296144" cy="90000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Kyselina sírová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r>
              <a:rPr lang="cs-CZ" sz="1400" b="1" baseline="-25000" dirty="0" smtClean="0">
                <a:solidFill>
                  <a:schemeClr val="tx1"/>
                </a:solidFill>
              </a:rPr>
              <a:t>2</a:t>
            </a:r>
            <a:r>
              <a:rPr lang="cs-CZ" sz="1400" b="1" dirty="0" smtClean="0">
                <a:solidFill>
                  <a:schemeClr val="tx1"/>
                </a:solidFill>
              </a:rPr>
              <a:t>SO</a:t>
            </a:r>
            <a:r>
              <a:rPr lang="cs-CZ" sz="1400" b="1" baseline="-25000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4600513" y="627534"/>
            <a:ext cx="1224136" cy="93610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Kyselina dusičná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HNO</a:t>
            </a:r>
            <a:r>
              <a:rPr lang="cs-CZ" sz="1400" b="1" baseline="-25000" dirty="0" smtClean="0">
                <a:solidFill>
                  <a:schemeClr val="tx1"/>
                </a:solidFill>
              </a:rPr>
              <a:t>3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219708" y="3810495"/>
            <a:ext cx="1431776" cy="90296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Kyselina fosforečná</a:t>
            </a:r>
          </a:p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</a:t>
            </a:r>
            <a:r>
              <a:rPr lang="cs-CZ" sz="1400" b="1" baseline="-25000" dirty="0" smtClean="0">
                <a:solidFill>
                  <a:schemeClr val="tx1"/>
                </a:solidFill>
              </a:rPr>
              <a:t>3</a:t>
            </a:r>
            <a:r>
              <a:rPr lang="cs-CZ" sz="1400" b="1" dirty="0" smtClean="0">
                <a:solidFill>
                  <a:schemeClr val="tx1"/>
                </a:solidFill>
              </a:rPr>
              <a:t>PO</a:t>
            </a:r>
            <a:r>
              <a:rPr lang="cs-CZ" sz="1400" b="1" baseline="-25000" dirty="0" smtClean="0">
                <a:solidFill>
                  <a:schemeClr val="tx1"/>
                </a:solidFill>
              </a:rPr>
              <a:t>4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3" name="Oválný popisek 2"/>
          <p:cNvSpPr/>
          <p:nvPr/>
        </p:nvSpPr>
        <p:spPr>
          <a:xfrm>
            <a:off x="107504" y="2571750"/>
            <a:ext cx="1656184" cy="753224"/>
          </a:xfrm>
          <a:prstGeom prst="wedgeEllipseCallout">
            <a:avLst>
              <a:gd name="adj1" fmla="val 16741"/>
              <a:gd name="adj2" fmla="val -1343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ž</a:t>
            </a:r>
            <a:r>
              <a:rPr lang="cs-CZ" sz="1400" dirty="0" smtClean="0"/>
              <a:t>íravina, metalurgie, výroba léčiv</a:t>
            </a:r>
            <a:endParaRPr lang="cs-CZ" sz="1400" dirty="0"/>
          </a:p>
        </p:txBody>
      </p:sp>
      <p:sp>
        <p:nvSpPr>
          <p:cNvPr id="9" name="Oválný popisek 8"/>
          <p:cNvSpPr/>
          <p:nvPr/>
        </p:nvSpPr>
        <p:spPr>
          <a:xfrm>
            <a:off x="7380312" y="1923678"/>
            <a:ext cx="1656184" cy="1224135"/>
          </a:xfrm>
          <a:prstGeom prst="wedgeEllipseCallout">
            <a:avLst>
              <a:gd name="adj1" fmla="val -64042"/>
              <a:gd name="adj2" fmla="val -777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u="sng" dirty="0" smtClean="0"/>
              <a:t>Použití:</a:t>
            </a:r>
          </a:p>
          <a:p>
            <a:pPr algn="ctr"/>
            <a:r>
              <a:rPr lang="cs-CZ" sz="1400" dirty="0" smtClean="0"/>
              <a:t>žíravina, výroba </a:t>
            </a:r>
            <a:r>
              <a:rPr lang="cs-CZ" sz="1400" dirty="0" err="1" smtClean="0"/>
              <a:t>prům</a:t>
            </a:r>
            <a:r>
              <a:rPr lang="cs-CZ" sz="1400" dirty="0" smtClean="0"/>
              <a:t>. hnojiv,  barviv, léčiv</a:t>
            </a:r>
            <a:endParaRPr lang="cs-CZ" sz="1400" dirty="0"/>
          </a:p>
        </p:txBody>
      </p:sp>
      <p:sp>
        <p:nvSpPr>
          <p:cNvPr id="10" name="Oválný popisek 9"/>
          <p:cNvSpPr/>
          <p:nvPr/>
        </p:nvSpPr>
        <p:spPr>
          <a:xfrm>
            <a:off x="2334482" y="4277982"/>
            <a:ext cx="1656184" cy="753224"/>
          </a:xfrm>
          <a:prstGeom prst="wedgeEllipseCallout">
            <a:avLst>
              <a:gd name="adj1" fmla="val -91938"/>
              <a:gd name="adj2" fmla="val -461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s</a:t>
            </a:r>
            <a:r>
              <a:rPr lang="cs-CZ" sz="1400" dirty="0" smtClean="0"/>
              <a:t>loučeniny fosforečnany</a:t>
            </a:r>
            <a:endParaRPr lang="cs-CZ" sz="1400" dirty="0"/>
          </a:p>
        </p:txBody>
      </p:sp>
      <p:sp>
        <p:nvSpPr>
          <p:cNvPr id="11" name="Oválný popisek 10"/>
          <p:cNvSpPr/>
          <p:nvPr/>
        </p:nvSpPr>
        <p:spPr>
          <a:xfrm>
            <a:off x="5436096" y="2499742"/>
            <a:ext cx="2332130" cy="2376264"/>
          </a:xfrm>
          <a:prstGeom prst="wedgeEllipseCallout">
            <a:avLst>
              <a:gd name="adj1" fmla="val 23446"/>
              <a:gd name="adj2" fmla="val -894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u="sng" dirty="0" smtClean="0"/>
              <a:t>Výroba:</a:t>
            </a:r>
          </a:p>
          <a:p>
            <a:r>
              <a:rPr lang="cs-CZ" sz="1400" dirty="0" smtClean="0"/>
              <a:t>      S               O</a:t>
            </a:r>
            <a:r>
              <a:rPr lang="cs-CZ" sz="1400" baseline="-25000" dirty="0" smtClean="0"/>
              <a:t>2</a:t>
            </a:r>
          </a:p>
          <a:p>
            <a:pPr algn="ctr"/>
            <a:endParaRPr lang="cs-CZ" sz="1400" dirty="0" smtClean="0"/>
          </a:p>
          <a:p>
            <a:pPr algn="ctr"/>
            <a:r>
              <a:rPr lang="cs-CZ" sz="1400" dirty="0" smtClean="0"/>
              <a:t>SO</a:t>
            </a:r>
            <a:r>
              <a:rPr lang="cs-CZ" sz="1400" baseline="-25000" dirty="0" smtClean="0"/>
              <a:t>2</a:t>
            </a:r>
            <a:endParaRPr lang="cs-CZ" sz="1400" dirty="0" smtClean="0"/>
          </a:p>
          <a:p>
            <a:r>
              <a:rPr lang="cs-CZ" sz="1000" dirty="0" smtClean="0"/>
              <a:t>O</a:t>
            </a:r>
            <a:r>
              <a:rPr lang="cs-CZ" sz="1000" baseline="-25000" dirty="0" smtClean="0"/>
              <a:t>2</a:t>
            </a:r>
            <a:r>
              <a:rPr lang="cs-CZ" sz="1000" dirty="0" smtClean="0"/>
              <a:t>                           </a:t>
            </a:r>
            <a:r>
              <a:rPr lang="cs-CZ" sz="800" dirty="0" smtClean="0"/>
              <a:t>katalyzátor</a:t>
            </a:r>
          </a:p>
          <a:p>
            <a:pPr algn="ctr"/>
            <a:r>
              <a:rPr lang="cs-CZ" sz="800" dirty="0" smtClean="0"/>
              <a:t>                                     V</a:t>
            </a:r>
            <a:r>
              <a:rPr lang="cs-CZ" sz="800" baseline="-25000" dirty="0" smtClean="0"/>
              <a:t>2</a:t>
            </a:r>
            <a:r>
              <a:rPr lang="cs-CZ" sz="800" dirty="0" smtClean="0"/>
              <a:t>O</a:t>
            </a:r>
            <a:r>
              <a:rPr lang="cs-CZ" sz="800" baseline="-25000" dirty="0" smtClean="0"/>
              <a:t>5</a:t>
            </a:r>
            <a:endParaRPr lang="cs-CZ" sz="800" dirty="0" smtClean="0"/>
          </a:p>
          <a:p>
            <a:pPr algn="ctr"/>
            <a:r>
              <a:rPr lang="cs-CZ" sz="1400" dirty="0" smtClean="0"/>
              <a:t>SO</a:t>
            </a:r>
            <a:r>
              <a:rPr lang="cs-CZ" sz="1400" baseline="-25000" dirty="0" smtClean="0"/>
              <a:t>3</a:t>
            </a:r>
            <a:endParaRPr lang="cs-CZ" sz="1400" dirty="0"/>
          </a:p>
          <a:p>
            <a:r>
              <a:rPr lang="cs-CZ" sz="1000" dirty="0" smtClean="0"/>
              <a:t>H</a:t>
            </a:r>
            <a:r>
              <a:rPr lang="cs-CZ" sz="1000" baseline="-25000" dirty="0" smtClean="0"/>
              <a:t>2</a:t>
            </a:r>
            <a:r>
              <a:rPr lang="cs-CZ" sz="1000" dirty="0" smtClean="0"/>
              <a:t>O</a:t>
            </a:r>
          </a:p>
          <a:p>
            <a:pPr algn="ctr"/>
            <a:endParaRPr lang="cs-CZ" sz="1400" dirty="0"/>
          </a:p>
          <a:p>
            <a:pPr algn="ctr"/>
            <a:r>
              <a:rPr lang="cs-CZ" sz="1400" dirty="0" smtClean="0"/>
              <a:t>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SO</a:t>
            </a:r>
            <a:r>
              <a:rPr lang="cs-CZ" sz="1400" baseline="-25000" dirty="0" smtClean="0"/>
              <a:t>4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6228184" y="3147814"/>
            <a:ext cx="24389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6624482" y="3147814"/>
            <a:ext cx="25177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6591766" y="357986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591766" y="4089259"/>
            <a:ext cx="0" cy="345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6084168" y="3624250"/>
            <a:ext cx="418365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6228184" y="4153963"/>
            <a:ext cx="274349" cy="5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álný popisek 17"/>
          <p:cNvSpPr/>
          <p:nvPr/>
        </p:nvSpPr>
        <p:spPr>
          <a:xfrm>
            <a:off x="2225173" y="1301991"/>
            <a:ext cx="1943577" cy="2787267"/>
          </a:xfrm>
          <a:prstGeom prst="wedgeEllipseCallout">
            <a:avLst>
              <a:gd name="adj1" fmla="val 77016"/>
              <a:gd name="adj2" fmla="val -476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u="sng" dirty="0" smtClean="0"/>
              <a:t>Výroba:</a:t>
            </a:r>
          </a:p>
          <a:p>
            <a:r>
              <a:rPr lang="cs-CZ" sz="1400" dirty="0" smtClean="0"/>
              <a:t>      H</a:t>
            </a:r>
            <a:r>
              <a:rPr lang="cs-CZ" sz="1400" baseline="-25000" dirty="0" smtClean="0"/>
              <a:t>2</a:t>
            </a:r>
            <a:r>
              <a:rPr lang="cs-CZ" sz="1400" dirty="0" smtClean="0"/>
              <a:t>         N</a:t>
            </a:r>
            <a:r>
              <a:rPr lang="cs-CZ" sz="1400" baseline="-25000" dirty="0" smtClean="0"/>
              <a:t>2</a:t>
            </a:r>
          </a:p>
          <a:p>
            <a:pPr algn="ctr"/>
            <a:endParaRPr lang="cs-CZ" sz="1400" dirty="0" smtClean="0"/>
          </a:p>
          <a:p>
            <a:pPr algn="ctr"/>
            <a:r>
              <a:rPr lang="cs-CZ" sz="1400" dirty="0" smtClean="0"/>
              <a:t>NH</a:t>
            </a:r>
            <a:r>
              <a:rPr lang="cs-CZ" sz="1400" baseline="-25000" dirty="0" smtClean="0"/>
              <a:t>3</a:t>
            </a:r>
            <a:endParaRPr lang="cs-CZ" sz="1400" dirty="0" smtClean="0"/>
          </a:p>
          <a:p>
            <a:r>
              <a:rPr lang="cs-CZ" sz="1000" dirty="0" smtClean="0"/>
              <a:t>                           </a:t>
            </a:r>
            <a:endParaRPr lang="cs-CZ" sz="800" dirty="0" smtClean="0"/>
          </a:p>
          <a:p>
            <a:pPr algn="ctr"/>
            <a:r>
              <a:rPr lang="cs-CZ" sz="800" dirty="0" smtClean="0"/>
              <a:t>                                     </a:t>
            </a:r>
          </a:p>
          <a:p>
            <a:pPr algn="ctr"/>
            <a:r>
              <a:rPr lang="cs-CZ" sz="1400" dirty="0" smtClean="0"/>
              <a:t>NO</a:t>
            </a:r>
          </a:p>
          <a:p>
            <a:endParaRPr lang="cs-CZ" sz="1000" dirty="0" smtClean="0"/>
          </a:p>
          <a:p>
            <a:pPr algn="ctr"/>
            <a:endParaRPr lang="cs-CZ" sz="1400" dirty="0"/>
          </a:p>
          <a:p>
            <a:pPr algn="ctr"/>
            <a:r>
              <a:rPr lang="cs-CZ" sz="1400" dirty="0" smtClean="0"/>
              <a:t>NO</a:t>
            </a:r>
            <a:r>
              <a:rPr lang="cs-CZ" sz="1400" baseline="-25000" dirty="0" smtClean="0"/>
              <a:t>2</a:t>
            </a:r>
          </a:p>
          <a:p>
            <a:pPr algn="ctr"/>
            <a:endParaRPr lang="cs-CZ" sz="1400" baseline="-25000" dirty="0" smtClean="0"/>
          </a:p>
          <a:p>
            <a:pPr algn="ctr"/>
            <a:endParaRPr lang="cs-CZ" sz="1400" baseline="-25000" dirty="0"/>
          </a:p>
          <a:p>
            <a:pPr algn="ctr"/>
            <a:r>
              <a:rPr lang="cs-CZ" sz="1400" dirty="0" smtClean="0"/>
              <a:t>HNO</a:t>
            </a:r>
            <a:r>
              <a:rPr lang="cs-CZ" sz="1400" baseline="-25000" dirty="0" smtClean="0"/>
              <a:t>3</a:t>
            </a:r>
            <a:endParaRPr lang="cs-CZ" sz="1400" dirty="0"/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3209241" y="235302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196961" y="285978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3209241" y="339984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922701" y="1923678"/>
            <a:ext cx="274261" cy="170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3202345" y="1923678"/>
            <a:ext cx="289034" cy="170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Oválný popisek 25"/>
          <p:cNvSpPr/>
          <p:nvPr/>
        </p:nvSpPr>
        <p:spPr>
          <a:xfrm>
            <a:off x="4168750" y="1959682"/>
            <a:ext cx="1656184" cy="1404156"/>
          </a:xfrm>
          <a:prstGeom prst="wedgeEllipseCallout">
            <a:avLst>
              <a:gd name="adj1" fmla="val -16967"/>
              <a:gd name="adj2" fmla="val -895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u="sng" dirty="0" smtClean="0"/>
              <a:t>Použití:</a:t>
            </a:r>
          </a:p>
          <a:p>
            <a:pPr algn="ctr"/>
            <a:r>
              <a:rPr lang="cs-CZ" sz="1400" dirty="0" smtClean="0"/>
              <a:t>žíravina, výroba </a:t>
            </a:r>
            <a:r>
              <a:rPr lang="cs-CZ" sz="1400" dirty="0" err="1" smtClean="0"/>
              <a:t>prům</a:t>
            </a:r>
            <a:r>
              <a:rPr lang="cs-CZ" sz="1400" dirty="0" smtClean="0"/>
              <a:t>. hnojiv,  barviv, výbušniny</a:t>
            </a:r>
            <a:endParaRPr lang="cs-CZ" sz="1400" dirty="0"/>
          </a:p>
        </p:txBody>
      </p:sp>
      <p:pic>
        <p:nvPicPr>
          <p:cNvPr id="2050" name="Picture 2" descr="C:\Documents and Settings\krivankova.UNBCHEM\Local Settings\Temporary Internet Files\Content.IE5\CC1YRX92\MC9000169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903" y="4002929"/>
            <a:ext cx="1738210" cy="98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krivankova.UNBCHEM\Local Settings\Temporary Internet Files\Content.IE5\CC1YRX92\MC90019923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133" y="1116631"/>
            <a:ext cx="1402363" cy="80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krivankova.UNBCHEM\Local Settings\Temporary Internet Files\Content.IE5\KTMJIXSP\MC90029069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687874"/>
            <a:ext cx="870486" cy="122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4392167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Obdélník s odříznutým rohem na stejné straně 1"/>
          <p:cNvSpPr/>
          <p:nvPr/>
        </p:nvSpPr>
        <p:spPr>
          <a:xfrm>
            <a:off x="539552" y="1347614"/>
            <a:ext cx="1224136" cy="770384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Sulfuric</a:t>
            </a:r>
            <a:r>
              <a:rPr lang="cs-CZ" b="1" dirty="0" smtClean="0">
                <a:solidFill>
                  <a:schemeClr val="tx1"/>
                </a:solidFill>
              </a:rPr>
              <a:t> acid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upload.wikimedia.org/wikipedia/commons/thumb/2/24/Sulfuric-acid-3D-vdW.png/100px-Sulfuric-acid-3D-vd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438" y="1851670"/>
            <a:ext cx="9525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leva 2"/>
          <p:cNvSpPr/>
          <p:nvPr/>
        </p:nvSpPr>
        <p:spPr>
          <a:xfrm>
            <a:off x="2239938" y="1851670"/>
            <a:ext cx="978408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H</a:t>
            </a:r>
            <a:r>
              <a:rPr lang="cs-CZ" sz="1600" baseline="-25000" dirty="0" smtClean="0">
                <a:solidFill>
                  <a:schemeClr val="tx1"/>
                </a:solidFill>
              </a:rPr>
              <a:t>2</a:t>
            </a:r>
            <a:r>
              <a:rPr lang="cs-CZ" sz="1600" dirty="0" smtClean="0">
                <a:solidFill>
                  <a:schemeClr val="tx1"/>
                </a:solidFill>
              </a:rPr>
              <a:t>SO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9" name="Obdélník s odříznutým rohem na stejné straně 8"/>
          <p:cNvSpPr/>
          <p:nvPr/>
        </p:nvSpPr>
        <p:spPr>
          <a:xfrm>
            <a:off x="3832879" y="843558"/>
            <a:ext cx="1224136" cy="770384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Nitric</a:t>
            </a:r>
            <a:r>
              <a:rPr lang="cs-CZ" b="1" dirty="0" smtClean="0">
                <a:solidFill>
                  <a:schemeClr val="tx1"/>
                </a:solidFill>
              </a:rPr>
              <a:t> acid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6" name="Picture 4" descr="http://upload.wikimedia.org/wikipedia/commons/thumb/6/69/Nitric-acid-3D-balls-B.png/100px-Nitric-acid-3D-balls-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811" y="1275721"/>
            <a:ext cx="9525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Šipka doleva 10"/>
          <p:cNvSpPr/>
          <p:nvPr/>
        </p:nvSpPr>
        <p:spPr>
          <a:xfrm>
            <a:off x="5464491" y="1069153"/>
            <a:ext cx="978408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HNO</a:t>
            </a:r>
            <a:r>
              <a:rPr lang="cs-CZ" sz="1600" baseline="-25000" dirty="0" smtClean="0">
                <a:solidFill>
                  <a:schemeClr val="tx1"/>
                </a:solidFill>
              </a:rPr>
              <a:t>3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2" name="Šipka doleva 11"/>
          <p:cNvSpPr/>
          <p:nvPr/>
        </p:nvSpPr>
        <p:spPr>
          <a:xfrm>
            <a:off x="7337928" y="2300116"/>
            <a:ext cx="978408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 smtClean="0">
                <a:solidFill>
                  <a:schemeClr val="tx1"/>
                </a:solidFill>
              </a:rPr>
              <a:t>HCl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3" name="Šipka doleva 12"/>
          <p:cNvSpPr/>
          <p:nvPr/>
        </p:nvSpPr>
        <p:spPr>
          <a:xfrm>
            <a:off x="2371054" y="3511139"/>
            <a:ext cx="978408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H</a:t>
            </a:r>
            <a:r>
              <a:rPr lang="cs-CZ" sz="1600" baseline="-25000" dirty="0" smtClean="0">
                <a:solidFill>
                  <a:schemeClr val="tx1"/>
                </a:solidFill>
              </a:rPr>
              <a:t>3</a:t>
            </a:r>
            <a:r>
              <a:rPr lang="cs-CZ" sz="1600" dirty="0">
                <a:solidFill>
                  <a:schemeClr val="tx1"/>
                </a:solidFill>
              </a:rPr>
              <a:t>P</a:t>
            </a:r>
            <a:r>
              <a:rPr lang="cs-CZ" sz="1600" dirty="0" smtClean="0">
                <a:solidFill>
                  <a:schemeClr val="tx1"/>
                </a:solidFill>
              </a:rPr>
              <a:t>O</a:t>
            </a:r>
            <a:r>
              <a:rPr lang="cs-CZ" sz="1600" baseline="-25000" dirty="0" smtClean="0">
                <a:solidFill>
                  <a:schemeClr val="tx1"/>
                </a:solidFill>
              </a:rPr>
              <a:t>4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4" name="Šipka doleva 13"/>
          <p:cNvSpPr/>
          <p:nvPr/>
        </p:nvSpPr>
        <p:spPr>
          <a:xfrm>
            <a:off x="5977629" y="3729374"/>
            <a:ext cx="978408" cy="484632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H</a:t>
            </a:r>
            <a:r>
              <a:rPr lang="cs-CZ" sz="1600" baseline="-25000" dirty="0" smtClean="0">
                <a:solidFill>
                  <a:schemeClr val="tx1"/>
                </a:solidFill>
              </a:rPr>
              <a:t>2</a:t>
            </a:r>
            <a:r>
              <a:rPr lang="cs-CZ" sz="1600" dirty="0" smtClean="0">
                <a:solidFill>
                  <a:schemeClr val="tx1"/>
                </a:solidFill>
              </a:rPr>
              <a:t>CO</a:t>
            </a:r>
            <a:r>
              <a:rPr lang="cs-CZ" sz="1600" baseline="-25000" dirty="0" smtClean="0">
                <a:solidFill>
                  <a:schemeClr val="tx1"/>
                </a:solidFill>
              </a:rPr>
              <a:t>3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5" name="Obdélník s odříznutým rohem na stejné straně 14"/>
          <p:cNvSpPr/>
          <p:nvPr/>
        </p:nvSpPr>
        <p:spPr>
          <a:xfrm>
            <a:off x="491111" y="3096766"/>
            <a:ext cx="1592654" cy="770384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Phosphoric</a:t>
            </a:r>
            <a:r>
              <a:rPr lang="cs-CZ" b="1" dirty="0" smtClean="0">
                <a:solidFill>
                  <a:schemeClr val="tx1"/>
                </a:solidFill>
              </a:rPr>
              <a:t> acid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Obdélník s odříznutým rohem na stejné straně 15"/>
          <p:cNvSpPr/>
          <p:nvPr/>
        </p:nvSpPr>
        <p:spPr>
          <a:xfrm>
            <a:off x="5524500" y="2166918"/>
            <a:ext cx="1656184" cy="770384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Hydrochloric</a:t>
            </a:r>
            <a:r>
              <a:rPr lang="cs-CZ" b="1" dirty="0" smtClean="0">
                <a:solidFill>
                  <a:schemeClr val="tx1"/>
                </a:solidFill>
              </a:rPr>
              <a:t> acid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Obdélník s odříznutým rohem na stejné straně 17"/>
          <p:cNvSpPr/>
          <p:nvPr/>
        </p:nvSpPr>
        <p:spPr>
          <a:xfrm>
            <a:off x="3953520" y="3470158"/>
            <a:ext cx="1418635" cy="770384"/>
          </a:xfrm>
          <a:prstGeom prst="snip2Same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Carbonic</a:t>
            </a:r>
            <a:r>
              <a:rPr lang="cs-CZ" b="1" dirty="0" smtClean="0">
                <a:solidFill>
                  <a:schemeClr val="tx1"/>
                </a:solidFill>
              </a:rPr>
              <a:t> acid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3078" name="Picture 6" descr="http://upload.wikimedia.org/wikipedia/commons/thumb/0/08/Phosphoric-acid-3D-vdW.png/130px-Phosphoric-acid-3D-vdW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30" y="3632981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upload.wikimedia.org/wikipedia/commons/thumb/b/b4/Carbonic-acid-3D-balls.png/120px-Carbonic-acid-3D-ball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80" y="4026934"/>
            <a:ext cx="11430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upravit chemi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932" y="1038751"/>
            <a:ext cx="381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Documents and Settings\krivankova.UNBCHEM\Local Settings\Temporary Internet Files\Content.IE5\Y7SRUDI5\MC90027899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466" y="2872812"/>
            <a:ext cx="1509674" cy="180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C:\Documents and Settings\krivankova.UNBCHEM\Local Settings\Temporary Internet Files\Content.IE5\Y7SRUDI5\MC900351957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126" y="731968"/>
            <a:ext cx="723280" cy="115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C:\Documents and Settings\krivankova.UNBCHEM\Local Settings\Temporary Internet Files\Content.IE5\IQN2YZC3\MC900229643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149" y="2116699"/>
            <a:ext cx="1596866" cy="110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0" y="523875"/>
            <a:ext cx="302418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674809"/>
              </p:ext>
            </p:extLst>
          </p:nvPr>
        </p:nvGraphicFramePr>
        <p:xfrm>
          <a:off x="107950" y="1044575"/>
          <a:ext cx="7560840" cy="378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818"/>
                <a:gridCol w="2664296"/>
                <a:gridCol w="2520726"/>
              </a:tblGrid>
              <a:tr h="1887215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</a:rPr>
                        <a:t>Jaké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</a:rPr>
                        <a:t> kyseliny označujeme  za „bezkyslíkaté“?</a:t>
                      </a:r>
                    </a:p>
                    <a:p>
                      <a:pPr marL="0" indent="0" algn="l">
                        <a:buNone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kyseliny bez vody</a:t>
                      </a: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 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kyseliny bez kyslíku</a:t>
                      </a:r>
                      <a:endParaRPr lang="cs-CZ" sz="14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 takové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neexistují</a:t>
                      </a:r>
                      <a:endParaRPr lang="cs-CZ" sz="14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 kyseliny bez H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Napiš název této sloučeniny HBO</a:t>
                      </a:r>
                      <a:r>
                        <a:rPr lang="cs-CZ" sz="1400" b="1" baseline="-25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indent="0" algn="l">
                        <a:buNone/>
                      </a:pPr>
                      <a:endParaRPr lang="cs-CZ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   kyselina borovodíková        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oxid bromitý</a:t>
                      </a:r>
                      <a:endParaRPr lang="cs-CZ" sz="14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kyselina bromitá               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kyselina boritá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5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Jaký je obecný vzorec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</a:rPr>
                        <a:t>        kyslíkatých kyselin?</a:t>
                      </a:r>
                    </a:p>
                    <a:p>
                      <a:endParaRPr lang="cs-CZ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a/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     H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 O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 M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b/     </a:t>
                      </a:r>
                      <a:r>
                        <a:rPr lang="cs-CZ" sz="1400" b="0" dirty="0" err="1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sz="1400" b="0" baseline="3000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400" b="0" baseline="-250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 MO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1400" b="0" baseline="30000" dirty="0" err="1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cs-CZ" sz="1400" b="0" baseline="-25000" dirty="0" err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cs-CZ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c/     H-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400" b="0" baseline="-25000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 MO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sz="1400" b="0" baseline="30000" dirty="0" err="1" smtClean="0">
                          <a:solidFill>
                            <a:schemeClr val="bg1"/>
                          </a:solidFill>
                        </a:rPr>
                        <a:t>II</a:t>
                      </a:r>
                      <a:r>
                        <a:rPr lang="cs-CZ" sz="1400" b="0" baseline="-25000" dirty="0" err="1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cs-CZ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d/     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 O</a:t>
                      </a:r>
                      <a:r>
                        <a:rPr lang="cs-CZ" sz="1400" b="0" baseline="30000" dirty="0" smtClean="0">
                          <a:solidFill>
                            <a:schemeClr val="bg1"/>
                          </a:solidFill>
                        </a:rPr>
                        <a:t>-II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</a:rPr>
                        <a:t> M</a:t>
                      </a:r>
                    </a:p>
                    <a:p>
                      <a:endParaRPr lang="cs-CZ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Jaký je vzorec kyseliny uhličité?</a:t>
                      </a:r>
                    </a:p>
                    <a:p>
                      <a:pPr marL="0" indent="0" algn="l">
                        <a:buNone/>
                      </a:pPr>
                      <a:endParaRPr lang="cs-CZ" sz="14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   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HCO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 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 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 HCO</a:t>
                      </a:r>
                      <a:endParaRPr lang="cs-CZ" sz="14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Jaké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jsou základní suroviny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pro výrobu kysel. dusičné?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vodík a kyslík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  vodík a dusík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  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vodík a oxid dusíku           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  voda a oxid dusíku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</a:rPr>
                        <a:t>Jaký je vzorec kyseliny 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</a:rPr>
                        <a:t>        chlorovodíkové?</a:t>
                      </a:r>
                    </a:p>
                    <a:p>
                      <a:endParaRPr lang="cs-CZ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a/     </a:t>
                      </a:r>
                      <a:r>
                        <a:rPr lang="cs-CZ" sz="1400" b="0" dirty="0" err="1" smtClean="0">
                          <a:solidFill>
                            <a:schemeClr val="bg1"/>
                          </a:solidFill>
                        </a:rPr>
                        <a:t>HCl</a:t>
                      </a:r>
                      <a:endParaRPr lang="cs-CZ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b/     </a:t>
                      </a:r>
                      <a:r>
                        <a:rPr lang="cs-CZ" sz="1400" b="0" dirty="0" err="1" smtClean="0">
                          <a:solidFill>
                            <a:schemeClr val="bg1"/>
                          </a:solidFill>
                        </a:rPr>
                        <a:t>KCl</a:t>
                      </a:r>
                      <a:endParaRPr lang="cs-CZ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c/     </a:t>
                      </a:r>
                      <a:r>
                        <a:rPr lang="cs-CZ" sz="1400" b="0" dirty="0" err="1" smtClean="0">
                          <a:solidFill>
                            <a:schemeClr val="bg1"/>
                          </a:solidFill>
                        </a:rPr>
                        <a:t>HClO</a:t>
                      </a:r>
                      <a:endParaRPr lang="cs-CZ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cs-CZ" sz="1400" b="0" dirty="0" smtClean="0">
                          <a:solidFill>
                            <a:schemeClr val="bg1"/>
                          </a:solidFill>
                        </a:rPr>
                        <a:t>d/     </a:t>
                      </a:r>
                      <a:r>
                        <a:rPr lang="cs-CZ" sz="1400" b="0" dirty="0" err="1" smtClean="0">
                          <a:solidFill>
                            <a:schemeClr val="bg1"/>
                          </a:solidFill>
                        </a:rPr>
                        <a:t>KClO</a:t>
                      </a:r>
                      <a:endParaRPr lang="cs-CZ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23875"/>
            <a:ext cx="4211960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14.9 Použité zdroje, citace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649882"/>
            <a:ext cx="8784976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u="sng" dirty="0" smtClean="0">
                <a:hlinkClick r:id="rId2"/>
              </a:rPr>
              <a:t>http</a:t>
            </a:r>
            <a:r>
              <a:rPr lang="cs-CZ" sz="1400" u="sng" dirty="0">
                <a:hlinkClick r:id="rId2"/>
              </a:rPr>
              <a:t>://</a:t>
            </a:r>
            <a:r>
              <a:rPr lang="cs-CZ" sz="1400" u="sng" dirty="0" smtClean="0">
                <a:hlinkClick r:id="rId2"/>
              </a:rPr>
              <a:t>www.exmont-kyjov.cz/1_2.jpg</a:t>
            </a:r>
            <a:endParaRPr lang="cs-CZ" sz="1400" dirty="0" smtClean="0"/>
          </a:p>
          <a:p>
            <a:pPr marL="342900" indent="-342900">
              <a:buFontTx/>
              <a:buAutoNum type="arabicPeriod"/>
            </a:pPr>
            <a:r>
              <a:rPr lang="cs-CZ" sz="1400" u="sng" dirty="0">
                <a:hlinkClick r:id="rId3"/>
              </a:rPr>
              <a:t>http://mm1.denik.cz/8/31/dc_hasici_cviceni_kyselina_sirova__7__denik_clanek_solo.jpg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u="sng" dirty="0">
                <a:hlinkClick r:id="rId4"/>
              </a:rPr>
              <a:t>http://upload.wikimedia.org/wikipedia/commons/thumb/2/24/Sulfuric-acid-3D-vdW.png/699px-Sulfuric-acid-3D-vdW.png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u="sng" dirty="0">
                <a:hlinkClick r:id="rId5"/>
              </a:rPr>
              <a:t>http://upload.wikimedia.org/wikipedia/commons/thumb/6/69/Nitric-acid-3D-balls-B.png/100px-Nitric-acid-3D-balls-B.png</a:t>
            </a:r>
            <a:endParaRPr lang="cs-CZ" sz="1400" dirty="0"/>
          </a:p>
          <a:p>
            <a:pPr marL="342900" indent="-342900">
              <a:buAutoNum type="arabicPeriod"/>
            </a:pPr>
            <a:r>
              <a:rPr lang="cs-CZ" sz="1400" dirty="0" smtClean="0"/>
              <a:t>Obrázky z databáze klipart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043292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2019</TotalTime>
  <Words>859</Words>
  <Application>Microsoft Office PowerPoint</Application>
  <PresentationFormat>Předvádění na obrazovce (16:9)</PresentationFormat>
  <Paragraphs>238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14.1 Vím, co jsou kyseliny.</vt:lpstr>
      <vt:lpstr>14.2 Co již víme?</vt:lpstr>
      <vt:lpstr>14.3 Jaké si řekneme nové termíny a názvy?</vt:lpstr>
      <vt:lpstr>14.4 Co si řekneme nového?</vt:lpstr>
      <vt:lpstr>14.5 Procvičení a příklady</vt:lpstr>
      <vt:lpstr>14.6 Něco navíc pro šikovné</vt:lpstr>
      <vt:lpstr>14.7 CLIL</vt:lpstr>
      <vt:lpstr>14.8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214</cp:revision>
  <dcterms:created xsi:type="dcterms:W3CDTF">2010-10-18T18:21:56Z</dcterms:created>
  <dcterms:modified xsi:type="dcterms:W3CDTF">2012-02-03T20:07:39Z</dcterms:modified>
</cp:coreProperties>
</file>