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5" r:id="rId10"/>
    <p:sldId id="264" r:id="rId11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Střední styl 2 – zvýraznění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6" d="100"/>
          <a:sy n="76" d="100"/>
        </p:scale>
        <p:origin x="-1200" y="-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AA7FC5A-271A-4787-AF54-AF4310F87B1C}" type="datetimeFigureOut">
              <a:rPr lang="cs-CZ" smtClean="0"/>
              <a:pPr/>
              <a:t>19.2.2012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DAF4367-4B4E-4DE2-B0BB-9581ECACFF57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1322404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AF4367-4B4E-4DE2-B0BB-9581ECACFF57}" type="slidenum">
              <a:rPr lang="cs-CZ" smtClean="0"/>
              <a:pPr/>
              <a:t>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0504401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Kliknutím lze upravit styl předlohy.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0953F1-3C67-4276-A44F-A3B6F45F0AB2}" type="datetimeFigureOut">
              <a:rPr lang="cs-CZ" smtClean="0"/>
              <a:pPr/>
              <a:t>19.2.2012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D8722A-A736-4B8E-9B1B-EC8089DF5E6B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991148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0953F1-3C67-4276-A44F-A3B6F45F0AB2}" type="datetimeFigureOut">
              <a:rPr lang="cs-CZ" smtClean="0"/>
              <a:pPr/>
              <a:t>19.2.2012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D8722A-A736-4B8E-9B1B-EC8089DF5E6B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393846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0953F1-3C67-4276-A44F-A3B6F45F0AB2}" type="datetimeFigureOut">
              <a:rPr lang="cs-CZ" smtClean="0"/>
              <a:pPr/>
              <a:t>19.2.2012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D8722A-A736-4B8E-9B1B-EC8089DF5E6B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941783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0953F1-3C67-4276-A44F-A3B6F45F0AB2}" type="datetimeFigureOut">
              <a:rPr lang="cs-CZ" smtClean="0"/>
              <a:pPr/>
              <a:t>19.2.2012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D8722A-A736-4B8E-9B1B-EC8089DF5E6B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31987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0953F1-3C67-4276-A44F-A3B6F45F0AB2}" type="datetimeFigureOut">
              <a:rPr lang="cs-CZ" smtClean="0"/>
              <a:pPr/>
              <a:t>19.2.2012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D8722A-A736-4B8E-9B1B-EC8089DF5E6B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331213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0953F1-3C67-4276-A44F-A3B6F45F0AB2}" type="datetimeFigureOut">
              <a:rPr lang="cs-CZ" smtClean="0"/>
              <a:pPr/>
              <a:t>19.2.2012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D8722A-A736-4B8E-9B1B-EC8089DF5E6B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658258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0953F1-3C67-4276-A44F-A3B6F45F0AB2}" type="datetimeFigureOut">
              <a:rPr lang="cs-CZ" smtClean="0"/>
              <a:pPr/>
              <a:t>19.2.2012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D8722A-A736-4B8E-9B1B-EC8089DF5E6B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290910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0953F1-3C67-4276-A44F-A3B6F45F0AB2}" type="datetimeFigureOut">
              <a:rPr lang="cs-CZ" smtClean="0"/>
              <a:pPr/>
              <a:t>19.2.2012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D8722A-A736-4B8E-9B1B-EC8089DF5E6B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047324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0953F1-3C67-4276-A44F-A3B6F45F0AB2}" type="datetimeFigureOut">
              <a:rPr lang="cs-CZ" smtClean="0"/>
              <a:pPr/>
              <a:t>19.2.2012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D8722A-A736-4B8E-9B1B-EC8089DF5E6B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451602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0953F1-3C67-4276-A44F-A3B6F45F0AB2}" type="datetimeFigureOut">
              <a:rPr lang="cs-CZ" smtClean="0"/>
              <a:pPr/>
              <a:t>19.2.2012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D8722A-A736-4B8E-9B1B-EC8089DF5E6B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5268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0953F1-3C67-4276-A44F-A3B6F45F0AB2}" type="datetimeFigureOut">
              <a:rPr lang="cs-CZ" smtClean="0"/>
              <a:pPr/>
              <a:t>19.2.2012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D8722A-A736-4B8E-9B1B-EC8089DF5E6B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961802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A9CEF"/>
            </a:gs>
            <a:gs pos="100000">
              <a:schemeClr val="bg1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80953F1-3C67-4276-A44F-A3B6F45F0AB2}" type="datetimeFigureOut">
              <a:rPr lang="cs-CZ" smtClean="0"/>
              <a:pPr/>
              <a:t>19.2.2012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7D8722A-A736-4B8E-9B1B-EC8089DF5E6B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297527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hyperlink" Target="http://www.helpforenglish.cz/gramatika/ruzne/tazaci-dovetky/c2006053001-tazaci-dovetky--question-tags---1.html" TargetMode="Externa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microsoft.com/office/2007/relationships/hdphoto" Target="../media/hdphoto2.wdp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4" Type="http://schemas.microsoft.com/office/2007/relationships/hdphoto" Target="../media/hdphoto3.wdp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hyperlink" Target="http://www.youtube.com/watch?v=ttuA1UEUAI0" TargetMode="Externa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hyperlink" Target="http://eil.com/shop/moreinfo.asp?catalogid=81492" TargetMode="External"/><Relationship Id="rId3" Type="http://schemas.openxmlformats.org/officeDocument/2006/relationships/hyperlink" Target="http://planetforward.ca/blog/levis-and-goodwill-launch-an-eco-friendly-tag-for-change/" TargetMode="External"/><Relationship Id="rId7" Type="http://schemas.openxmlformats.org/officeDocument/2006/relationships/hyperlink" Target="http://julieslymediseasefight.blogspot.com/2011/05/up-and-down-up-and-down-up-and-down.html" TargetMode="External"/><Relationship Id="rId2" Type="http://schemas.openxmlformats.org/officeDocument/2006/relationships/hyperlink" Target="http://thecrazyteacherblog.blogspot.com/2011/02/about-question-tags.html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uberdelight.blogspot.com/2011/06/up-stars-elizabeth-olsen.html" TargetMode="External"/><Relationship Id="rId5" Type="http://schemas.openxmlformats.org/officeDocument/2006/relationships/hyperlink" Target="http://www.editorsweblog.org/newspaper/2011/11/journalism_the_good_the_bad_and_the_mone.php" TargetMode="External"/><Relationship Id="rId4" Type="http://schemas.openxmlformats.org/officeDocument/2006/relationships/hyperlink" Target="http://www.easyelements.com/paper-textures.html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1"/>
          <p:cNvSpPr txBox="1">
            <a:spLocks/>
          </p:cNvSpPr>
          <p:nvPr/>
        </p:nvSpPr>
        <p:spPr>
          <a:xfrm>
            <a:off x="31924" y="692696"/>
            <a:ext cx="7772400" cy="1008112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cs-CZ" sz="2500" b="1" dirty="0" smtClean="0">
                <a:latin typeface="Times New Roman" pitchFamily="18" charset="0"/>
                <a:cs typeface="Times New Roman" pitchFamily="18" charset="0"/>
              </a:rPr>
              <a:t>35.1  </a:t>
            </a:r>
            <a:r>
              <a:rPr lang="cs-CZ" sz="2500" b="1" dirty="0" err="1" smtClean="0">
                <a:latin typeface="Times New Roman" pitchFamily="18" charset="0"/>
                <a:cs typeface="Times New Roman" pitchFamily="18" charset="0"/>
              </a:rPr>
              <a:t>Question</a:t>
            </a:r>
            <a:r>
              <a:rPr lang="cs-CZ" sz="25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2500" b="1" dirty="0" err="1" smtClean="0">
                <a:latin typeface="Times New Roman" pitchFamily="18" charset="0"/>
                <a:cs typeface="Times New Roman" pitchFamily="18" charset="0"/>
              </a:rPr>
              <a:t>tags</a:t>
            </a:r>
            <a:r>
              <a:rPr lang="cs-CZ" sz="25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cs-CZ" sz="25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cs-CZ" sz="2500" b="1" dirty="0" smtClean="0">
                <a:latin typeface="Times New Roman" pitchFamily="18" charset="0"/>
                <a:cs typeface="Times New Roman" pitchFamily="18" charset="0"/>
              </a:rPr>
              <a:t>         (Tázací dovětky)</a:t>
            </a:r>
            <a:endParaRPr lang="cs-CZ" sz="25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Podnadpis 2"/>
          <p:cNvSpPr txBox="1">
            <a:spLocks/>
          </p:cNvSpPr>
          <p:nvPr/>
        </p:nvSpPr>
        <p:spPr>
          <a:xfrm>
            <a:off x="4499992" y="3501008"/>
            <a:ext cx="4464496" cy="2137792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cs-CZ" sz="18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cs-CZ" sz="1800" dirty="0">
              <a:latin typeface="Times New Roman" pitchFamily="18" charset="0"/>
              <a:cs typeface="Times New Roman" pitchFamily="18" charset="0"/>
            </a:endParaRPr>
          </a:p>
          <a:p>
            <a:endParaRPr lang="cs-CZ" sz="18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cs-CZ" sz="1800" dirty="0" smtClean="0">
                <a:latin typeface="Times New Roman" pitchFamily="18" charset="0"/>
                <a:cs typeface="Times New Roman" pitchFamily="18" charset="0"/>
              </a:rPr>
              <a:t>       </a:t>
            </a:r>
          </a:p>
          <a:p>
            <a:pPr marL="0" indent="0">
              <a:buNone/>
            </a:pPr>
            <a:r>
              <a:rPr lang="cs-CZ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1800" dirty="0" smtClean="0">
                <a:latin typeface="Times New Roman" pitchFamily="18" charset="0"/>
                <a:cs typeface="Times New Roman" pitchFamily="18" charset="0"/>
              </a:rPr>
              <a:t>            </a:t>
            </a:r>
            <a:r>
              <a:rPr lang="cs-CZ" sz="1800" dirty="0" err="1" smtClean="0">
                <a:latin typeface="Times New Roman" pitchFamily="18" charset="0"/>
                <a:cs typeface="Times New Roman" pitchFamily="18" charset="0"/>
              </a:rPr>
              <a:t>You</a:t>
            </a:r>
            <a:r>
              <a:rPr lang="cs-CZ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1800" dirty="0" err="1" smtClean="0">
                <a:latin typeface="Times New Roman" pitchFamily="18" charset="0"/>
                <a:cs typeface="Times New Roman" pitchFamily="18" charset="0"/>
              </a:rPr>
              <a:t>can</a:t>
            </a:r>
            <a:r>
              <a:rPr lang="cs-CZ" sz="1800" dirty="0" smtClean="0">
                <a:latin typeface="Times New Roman" pitchFamily="18" charset="0"/>
                <a:cs typeface="Times New Roman" pitchFamily="18" charset="0"/>
              </a:rPr>
              <a:t> study </a:t>
            </a:r>
            <a:r>
              <a:rPr lang="cs-CZ" sz="1800" dirty="0" err="1" smtClean="0">
                <a:latin typeface="Times New Roman" pitchFamily="18" charset="0"/>
                <a:cs typeface="Times New Roman" pitchFamily="18" charset="0"/>
              </a:rPr>
              <a:t>for</a:t>
            </a:r>
            <a:r>
              <a:rPr lang="cs-CZ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1800" dirty="0" err="1" smtClean="0">
                <a:latin typeface="Times New Roman" pitchFamily="18" charset="0"/>
                <a:cs typeface="Times New Roman" pitchFamily="18" charset="0"/>
              </a:rPr>
              <a:t>example</a:t>
            </a:r>
            <a:r>
              <a:rPr lang="cs-CZ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1800" dirty="0" err="1" smtClean="0">
                <a:latin typeface="Times New Roman" pitchFamily="18" charset="0"/>
                <a:cs typeface="Times New Roman" pitchFamily="18" charset="0"/>
                <a:hlinkClick r:id="rId2"/>
              </a:rPr>
              <a:t>this</a:t>
            </a:r>
            <a:endParaRPr lang="cs-CZ" sz="18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cs-CZ" sz="1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ovéPole 5"/>
          <p:cNvSpPr txBox="1"/>
          <p:nvPr/>
        </p:nvSpPr>
        <p:spPr>
          <a:xfrm>
            <a:off x="0" y="0"/>
            <a:ext cx="9144000" cy="49244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cs-CZ" sz="12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Elektronická  učebnice - II. stupeň                     </a:t>
            </a:r>
            <a:r>
              <a:rPr lang="cs-CZ" sz="10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Základní škola Děčín VI, Na Stráni 879/2  – příspěvková organizace                                 </a:t>
            </a:r>
            <a:r>
              <a:rPr lang="cs-CZ" sz="16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Anglický jazyk</a:t>
            </a:r>
          </a:p>
          <a:p>
            <a:endParaRPr lang="cs-CZ" sz="1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Picture 2" descr="http://1.bp.blogspot.com/_S3MQnYieC5U/TU66QU1tv1I/AAAAAAAAAHc/mMaj4eUVDgE/s1600/question-tag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4042" y="2276871"/>
            <a:ext cx="4238954" cy="28285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ovéPole 4"/>
          <p:cNvSpPr txBox="1"/>
          <p:nvPr/>
        </p:nvSpPr>
        <p:spPr>
          <a:xfrm>
            <a:off x="0" y="6250831"/>
            <a:ext cx="9144000" cy="61555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>
            <a:defPPr>
              <a:defRPr lang="cs-CZ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cs-CZ" sz="1200" dirty="0" smtClean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cs-CZ" sz="12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Autor: </a:t>
            </a:r>
            <a:r>
              <a:rPr lang="cs-CZ" sz="12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Mgr. Michaela Kaplanová</a:t>
            </a:r>
          </a:p>
          <a:p>
            <a:endParaRPr lang="cs-CZ" sz="1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22835" y="6250831"/>
            <a:ext cx="3321165" cy="6071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948294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ovéPole 2"/>
          <p:cNvSpPr txBox="1"/>
          <p:nvPr/>
        </p:nvSpPr>
        <p:spPr>
          <a:xfrm>
            <a:off x="0" y="1"/>
            <a:ext cx="9144000" cy="49244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cs-CZ" sz="12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Elektronická  učebnice - II. stupeň                      </a:t>
            </a:r>
            <a:r>
              <a:rPr lang="cs-CZ" sz="10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Základní škola Děčín VI, Na Stráni 879/2  – příspěvková organizace                       	         </a:t>
            </a:r>
            <a:r>
              <a:rPr lang="cs-CZ" sz="16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Anglický jazyk</a:t>
            </a:r>
          </a:p>
          <a:p>
            <a:endParaRPr lang="cs-CZ" sz="100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Tabulk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97591778"/>
              </p:ext>
            </p:extLst>
          </p:nvPr>
        </p:nvGraphicFramePr>
        <p:xfrm>
          <a:off x="1043608" y="1700808"/>
          <a:ext cx="7272808" cy="4333304"/>
        </p:xfrm>
        <a:graphic>
          <a:graphicData uri="http://schemas.openxmlformats.org/drawingml/2006/table">
            <a:tbl>
              <a:tblPr firstRow="1" bandRow="1">
                <a:tableStyleId>{10A1B5D5-9B99-4C35-A422-299274C87663}</a:tableStyleId>
              </a:tblPr>
              <a:tblGrid>
                <a:gridCol w="1907305"/>
                <a:gridCol w="5365503"/>
              </a:tblGrid>
              <a:tr h="727432">
                <a:tc>
                  <a:txBody>
                    <a:bodyPr/>
                    <a:lstStyle/>
                    <a:p>
                      <a:r>
                        <a:rPr lang="cs-CZ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Autor</a:t>
                      </a:r>
                      <a:endParaRPr lang="cs-CZ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60960" marB="60960"/>
                </a:tc>
                <a:tc>
                  <a:txBody>
                    <a:bodyPr/>
                    <a:lstStyle/>
                    <a:p>
                      <a:r>
                        <a:rPr lang="cs-CZ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Mgr. Michaela</a:t>
                      </a:r>
                      <a:r>
                        <a:rPr lang="cs-CZ" sz="2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Kaplanová</a:t>
                      </a:r>
                      <a:endParaRPr lang="cs-CZ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60960" marB="60960"/>
                </a:tc>
              </a:tr>
              <a:tr h="737536">
                <a:tc>
                  <a:txBody>
                    <a:bodyPr/>
                    <a:lstStyle/>
                    <a:p>
                      <a:r>
                        <a:rPr lang="cs-CZ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Období</a:t>
                      </a:r>
                      <a:endParaRPr lang="cs-CZ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60960" marB="60960"/>
                </a:tc>
                <a:tc>
                  <a:txBody>
                    <a:bodyPr/>
                    <a:lstStyle/>
                    <a:p>
                      <a:r>
                        <a:rPr lang="cs-CZ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07</a:t>
                      </a:r>
                      <a:r>
                        <a:rPr lang="cs-CZ" sz="2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– 12/2011</a:t>
                      </a:r>
                      <a:endParaRPr lang="cs-CZ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60960" marB="60960"/>
                </a:tc>
              </a:tr>
              <a:tr h="737536">
                <a:tc>
                  <a:txBody>
                    <a:bodyPr/>
                    <a:lstStyle/>
                    <a:p>
                      <a:r>
                        <a:rPr lang="cs-CZ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Ročník</a:t>
                      </a:r>
                      <a:endParaRPr lang="cs-CZ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60960" marB="60960"/>
                </a:tc>
                <a:tc>
                  <a:txBody>
                    <a:bodyPr/>
                    <a:lstStyle/>
                    <a:p>
                      <a:r>
                        <a:rPr lang="cs-CZ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9. ročník</a:t>
                      </a:r>
                      <a:endParaRPr lang="cs-CZ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60960" marB="60960"/>
                </a:tc>
              </a:tr>
              <a:tr h="737536">
                <a:tc>
                  <a:txBody>
                    <a:bodyPr/>
                    <a:lstStyle/>
                    <a:p>
                      <a:r>
                        <a:rPr lang="cs-CZ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Klíčová slova</a:t>
                      </a:r>
                      <a:endParaRPr lang="cs-CZ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60960" marB="60960"/>
                </a:tc>
                <a:tc>
                  <a:txBody>
                    <a:bodyPr/>
                    <a:lstStyle/>
                    <a:p>
                      <a:r>
                        <a:rPr lang="cs-CZ" sz="24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Tag</a:t>
                      </a:r>
                      <a:r>
                        <a:rPr lang="cs-CZ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, </a:t>
                      </a:r>
                      <a:r>
                        <a:rPr lang="cs-CZ" sz="24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auxiliary</a:t>
                      </a:r>
                      <a:r>
                        <a:rPr lang="cs-CZ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 verb, </a:t>
                      </a:r>
                      <a:r>
                        <a:rPr lang="cs-CZ" sz="24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confirmation</a:t>
                      </a:r>
                      <a:r>
                        <a:rPr lang="cs-CZ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, </a:t>
                      </a:r>
                      <a:r>
                        <a:rPr lang="cs-CZ" sz="24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rising</a:t>
                      </a:r>
                      <a:r>
                        <a:rPr lang="cs-CZ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, </a:t>
                      </a:r>
                      <a:r>
                        <a:rPr lang="cs-CZ" sz="24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falling</a:t>
                      </a:r>
                      <a:r>
                        <a:rPr lang="cs-CZ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, </a:t>
                      </a:r>
                      <a:r>
                        <a:rPr lang="cs-CZ" sz="24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intonation</a:t>
                      </a:r>
                      <a:endParaRPr lang="cs-CZ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60960" marB="60960"/>
                </a:tc>
              </a:tr>
              <a:tr h="1277360">
                <a:tc>
                  <a:txBody>
                    <a:bodyPr/>
                    <a:lstStyle/>
                    <a:p>
                      <a:r>
                        <a:rPr lang="cs-CZ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Anotace</a:t>
                      </a:r>
                      <a:endParaRPr lang="cs-CZ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60960" marB="60960"/>
                </a:tc>
                <a:tc>
                  <a:txBody>
                    <a:bodyPr/>
                    <a:lstStyle/>
                    <a:p>
                      <a:r>
                        <a:rPr lang="cs-CZ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Prezentace popisující</a:t>
                      </a:r>
                      <a:r>
                        <a:rPr lang="cs-CZ" sz="2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tvoření a použití </a:t>
                      </a:r>
                      <a:r>
                        <a:rPr lang="cs-CZ" sz="2400" baseline="0" smtClean="0">
                          <a:latin typeface="Times New Roman" pitchFamily="18" charset="0"/>
                          <a:cs typeface="Times New Roman" pitchFamily="18" charset="0"/>
                        </a:rPr>
                        <a:t>tázacího dovětku</a:t>
                      </a:r>
                      <a:endParaRPr lang="cs-CZ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60960" marB="60960"/>
                </a:tc>
              </a:tr>
            </a:tbl>
          </a:graphicData>
        </a:graphic>
      </p:graphicFrame>
      <p:sp>
        <p:nvSpPr>
          <p:cNvPr id="5" name="Nadpis 1"/>
          <p:cNvSpPr txBox="1">
            <a:spLocks/>
          </p:cNvSpPr>
          <p:nvPr/>
        </p:nvSpPr>
        <p:spPr>
          <a:xfrm>
            <a:off x="20151" y="664804"/>
            <a:ext cx="2916832" cy="792088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cs-CZ" sz="2500" b="1" dirty="0" smtClean="0">
                <a:latin typeface="Times New Roman" pitchFamily="18" charset="0"/>
                <a:cs typeface="Times New Roman" pitchFamily="18" charset="0"/>
              </a:rPr>
              <a:t>35.10   </a:t>
            </a:r>
            <a:r>
              <a:rPr lang="cs-CZ" sz="2500" b="1" dirty="0" smtClean="0">
                <a:latin typeface="Times New Roman" pitchFamily="18" charset="0"/>
                <a:cs typeface="Times New Roman" pitchFamily="18" charset="0"/>
              </a:rPr>
              <a:t>Anotace</a:t>
            </a:r>
            <a:endParaRPr lang="cs-CZ" sz="25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932303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1"/>
          <p:cNvSpPr txBox="1">
            <a:spLocks/>
          </p:cNvSpPr>
          <p:nvPr/>
        </p:nvSpPr>
        <p:spPr>
          <a:xfrm>
            <a:off x="0" y="492443"/>
            <a:ext cx="8458200" cy="6365557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cs-CZ" sz="2500" b="1" dirty="0" smtClean="0">
                <a:latin typeface="Times New Roman" pitchFamily="18" charset="0"/>
                <a:cs typeface="Times New Roman" pitchFamily="18" charset="0"/>
              </a:rPr>
              <a:t>35.2  </a:t>
            </a:r>
            <a:r>
              <a:rPr lang="cs-CZ" sz="2500" b="1" dirty="0" err="1" smtClean="0">
                <a:latin typeface="Times New Roman" pitchFamily="18" charset="0"/>
                <a:cs typeface="Times New Roman" pitchFamily="18" charset="0"/>
              </a:rPr>
              <a:t>What</a:t>
            </a:r>
            <a:r>
              <a:rPr lang="cs-CZ" sz="2500" b="1" dirty="0" smtClean="0">
                <a:latin typeface="Times New Roman" pitchFamily="18" charset="0"/>
                <a:cs typeface="Times New Roman" pitchFamily="18" charset="0"/>
              </a:rPr>
              <a:t> do </a:t>
            </a:r>
            <a:r>
              <a:rPr lang="cs-CZ" sz="2500" b="1" dirty="0" err="1" smtClean="0">
                <a:latin typeface="Times New Roman" pitchFamily="18" charset="0"/>
                <a:cs typeface="Times New Roman" pitchFamily="18" charset="0"/>
              </a:rPr>
              <a:t>we</a:t>
            </a:r>
            <a:r>
              <a:rPr lang="cs-CZ" sz="25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2500" b="1" dirty="0" err="1" smtClean="0">
                <a:latin typeface="Times New Roman" pitchFamily="18" charset="0"/>
                <a:cs typeface="Times New Roman" pitchFamily="18" charset="0"/>
              </a:rPr>
              <a:t>already</a:t>
            </a:r>
            <a:r>
              <a:rPr lang="cs-CZ" sz="25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2500" b="1" dirty="0" err="1" smtClean="0">
                <a:latin typeface="Times New Roman" pitchFamily="18" charset="0"/>
                <a:cs typeface="Times New Roman" pitchFamily="18" charset="0"/>
              </a:rPr>
              <a:t>know</a:t>
            </a:r>
            <a:r>
              <a:rPr lang="cs-CZ" sz="2500" b="1" dirty="0" smtClean="0"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pPr algn="l"/>
            <a:endParaRPr lang="cs-CZ" sz="2800" b="1" dirty="0">
              <a:latin typeface="Times New Roman" pitchFamily="18" charset="0"/>
              <a:cs typeface="Times New Roman" pitchFamily="18" charset="0"/>
            </a:endParaRPr>
          </a:p>
          <a:p>
            <a:pPr algn="l"/>
            <a:r>
              <a:rPr lang="cs-CZ" sz="28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cs-CZ" sz="2800" b="1" dirty="0" smtClean="0">
                <a:latin typeface="Times New Roman" pitchFamily="18" charset="0"/>
                <a:cs typeface="Times New Roman" pitchFamily="18" charset="0"/>
              </a:rPr>
            </a:br>
            <a:endParaRPr lang="cs-CZ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Podnadpis 2"/>
          <p:cNvSpPr txBox="1">
            <a:spLocks/>
          </p:cNvSpPr>
          <p:nvPr/>
        </p:nvSpPr>
        <p:spPr>
          <a:xfrm>
            <a:off x="4499992" y="3501008"/>
            <a:ext cx="4464496" cy="2137792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cs-CZ" sz="1800" dirty="0"/>
          </a:p>
        </p:txBody>
      </p:sp>
      <p:sp>
        <p:nvSpPr>
          <p:cNvPr id="5" name="TextovéPole 4"/>
          <p:cNvSpPr txBox="1"/>
          <p:nvPr/>
        </p:nvSpPr>
        <p:spPr>
          <a:xfrm>
            <a:off x="0" y="0"/>
            <a:ext cx="9144000" cy="49244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cs-CZ" sz="12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Elektronická  učebnice - II. stupeň                           </a:t>
            </a:r>
            <a:r>
              <a:rPr lang="cs-CZ" sz="10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Základní škola Děčín VI, Na Stráni 879/2  – příspěvková organizace                          </a:t>
            </a:r>
            <a:r>
              <a:rPr lang="cs-CZ" sz="16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Anglický jazyk</a:t>
            </a:r>
          </a:p>
          <a:p>
            <a:endParaRPr lang="cs-CZ" sz="1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Zástupný symbol pro obsah 7"/>
          <p:cNvSpPr>
            <a:spLocks noGrp="1"/>
          </p:cNvSpPr>
          <p:nvPr>
            <p:ph idx="1"/>
          </p:nvPr>
        </p:nvSpPr>
        <p:spPr>
          <a:xfrm>
            <a:off x="179512" y="980728"/>
            <a:ext cx="8784976" cy="5760640"/>
          </a:xfrm>
        </p:spPr>
        <p:txBody>
          <a:bodyPr/>
          <a:lstStyle/>
          <a:p>
            <a:r>
              <a:rPr lang="cs-CZ" sz="2000" dirty="0" err="1" smtClean="0">
                <a:latin typeface="Times New Roman" pitchFamily="18" charset="0"/>
                <a:cs typeface="Times New Roman" pitchFamily="18" charset="0"/>
              </a:rPr>
              <a:t>We</a:t>
            </a:r>
            <a:r>
              <a:rPr lang="cs-CZ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2000" dirty="0" err="1" smtClean="0">
                <a:latin typeface="Times New Roman" pitchFamily="18" charset="0"/>
                <a:cs typeface="Times New Roman" pitchFamily="18" charset="0"/>
              </a:rPr>
              <a:t>can</a:t>
            </a:r>
            <a:r>
              <a:rPr lang="cs-CZ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2000" dirty="0" err="1" smtClean="0">
                <a:latin typeface="Times New Roman" pitchFamily="18" charset="0"/>
                <a:cs typeface="Times New Roman" pitchFamily="18" charset="0"/>
              </a:rPr>
              <a:t>form</a:t>
            </a:r>
            <a:r>
              <a:rPr lang="cs-CZ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2000" dirty="0" err="1" smtClean="0">
                <a:latin typeface="Times New Roman" pitchFamily="18" charset="0"/>
                <a:cs typeface="Times New Roman" pitchFamily="18" charset="0"/>
              </a:rPr>
              <a:t>the</a:t>
            </a:r>
            <a:r>
              <a:rPr lang="cs-CZ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2000" dirty="0" err="1" smtClean="0">
                <a:latin typeface="Times New Roman" pitchFamily="18" charset="0"/>
                <a:cs typeface="Times New Roman" pitchFamily="18" charset="0"/>
              </a:rPr>
              <a:t>questions</a:t>
            </a:r>
            <a:endParaRPr lang="cs-CZ" sz="20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endParaRPr lang="cs-CZ" sz="2000" dirty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endParaRPr lang="cs-CZ" sz="20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endParaRPr lang="cs-CZ" sz="2000" dirty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endParaRPr lang="cs-CZ" sz="20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endParaRPr lang="cs-CZ" sz="20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endParaRPr lang="cs-CZ" sz="20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cs-CZ" sz="2000" dirty="0" err="1" smtClean="0">
                <a:latin typeface="Times New Roman" pitchFamily="18" charset="0"/>
                <a:cs typeface="Times New Roman" pitchFamily="18" charset="0"/>
              </a:rPr>
              <a:t>We</a:t>
            </a:r>
            <a:r>
              <a:rPr lang="cs-CZ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2000" dirty="0" err="1" smtClean="0">
                <a:latin typeface="Times New Roman" pitchFamily="18" charset="0"/>
                <a:cs typeface="Times New Roman" pitchFamily="18" charset="0"/>
              </a:rPr>
              <a:t>know</a:t>
            </a:r>
            <a:r>
              <a:rPr lang="cs-CZ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2000" dirty="0" err="1" smtClean="0">
                <a:latin typeface="Times New Roman" pitchFamily="18" charset="0"/>
                <a:cs typeface="Times New Roman" pitchFamily="18" charset="0"/>
              </a:rPr>
              <a:t>the</a:t>
            </a:r>
            <a:r>
              <a:rPr lang="cs-CZ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2000" dirty="0" err="1" smtClean="0">
                <a:latin typeface="Times New Roman" pitchFamily="18" charset="0"/>
                <a:cs typeface="Times New Roman" pitchFamily="18" charset="0"/>
              </a:rPr>
              <a:t>auxiliary</a:t>
            </a:r>
            <a:r>
              <a:rPr lang="cs-CZ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2000" dirty="0" err="1" smtClean="0">
                <a:latin typeface="Times New Roman" pitchFamily="18" charset="0"/>
                <a:cs typeface="Times New Roman" pitchFamily="18" charset="0"/>
              </a:rPr>
              <a:t>verbs</a:t>
            </a:r>
            <a:r>
              <a:rPr lang="cs-CZ" sz="2000" dirty="0" smtClean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cs-CZ" sz="2000" dirty="0" err="1" smtClean="0">
                <a:latin typeface="Times New Roman" pitchFamily="18" charset="0"/>
                <a:cs typeface="Times New Roman" pitchFamily="18" charset="0"/>
              </a:rPr>
              <a:t>be</a:t>
            </a:r>
            <a:r>
              <a:rPr lang="cs-CZ" sz="2000" dirty="0" smtClean="0">
                <a:latin typeface="Times New Roman" pitchFamily="18" charset="0"/>
                <a:cs typeface="Times New Roman" pitchFamily="18" charset="0"/>
              </a:rPr>
              <a:t>, do, </a:t>
            </a:r>
            <a:r>
              <a:rPr lang="cs-CZ" sz="2000" dirty="0" err="1" smtClean="0">
                <a:latin typeface="Times New Roman" pitchFamily="18" charset="0"/>
                <a:cs typeface="Times New Roman" pitchFamily="18" charset="0"/>
              </a:rPr>
              <a:t>have</a:t>
            </a:r>
            <a:r>
              <a:rPr lang="cs-CZ" sz="2000" dirty="0" smtClean="0"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endParaRPr lang="cs-CZ" sz="20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endParaRPr lang="cs-CZ" sz="20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endParaRPr lang="cs-CZ" sz="20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cs-CZ" sz="2000" dirty="0" err="1" smtClean="0">
                <a:latin typeface="Times New Roman" pitchFamily="18" charset="0"/>
                <a:cs typeface="Times New Roman" pitchFamily="18" charset="0"/>
              </a:rPr>
              <a:t>We</a:t>
            </a:r>
            <a:r>
              <a:rPr lang="cs-CZ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2000" dirty="0" err="1" smtClean="0">
                <a:latin typeface="Times New Roman" pitchFamily="18" charset="0"/>
                <a:cs typeface="Times New Roman" pitchFamily="18" charset="0"/>
              </a:rPr>
              <a:t>can</a:t>
            </a:r>
            <a:r>
              <a:rPr lang="cs-CZ" sz="2000" dirty="0" smtClean="0">
                <a:latin typeface="Times New Roman" pitchFamily="18" charset="0"/>
                <a:cs typeface="Times New Roman" pitchFamily="18" charset="0"/>
              </a:rPr>
              <a:t> use </a:t>
            </a:r>
            <a:r>
              <a:rPr lang="cs-CZ" sz="2000" dirty="0" err="1" smtClean="0">
                <a:latin typeface="Times New Roman" pitchFamily="18" charset="0"/>
                <a:cs typeface="Times New Roman" pitchFamily="18" charset="0"/>
              </a:rPr>
              <a:t>the</a:t>
            </a:r>
            <a:r>
              <a:rPr lang="cs-CZ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2000" dirty="0" err="1" smtClean="0">
                <a:latin typeface="Times New Roman" pitchFamily="18" charset="0"/>
                <a:cs typeface="Times New Roman" pitchFamily="18" charset="0"/>
              </a:rPr>
              <a:t>personal</a:t>
            </a:r>
            <a:r>
              <a:rPr lang="cs-CZ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2000" dirty="0" err="1" smtClean="0">
                <a:latin typeface="Times New Roman" pitchFamily="18" charset="0"/>
                <a:cs typeface="Times New Roman" pitchFamily="18" charset="0"/>
              </a:rPr>
              <a:t>pronouns</a:t>
            </a:r>
            <a:endParaRPr lang="cs-CZ" sz="2000" dirty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cs-CZ" sz="2000" dirty="0" smtClean="0">
                <a:latin typeface="Times New Roman" pitchFamily="18" charset="0"/>
                <a:cs typeface="Times New Roman" pitchFamily="18" charset="0"/>
              </a:rPr>
              <a:t>      </a:t>
            </a:r>
          </a:p>
          <a:p>
            <a:pPr marL="0" indent="0">
              <a:buNone/>
            </a:pPr>
            <a:r>
              <a:rPr lang="cs-CZ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2000" dirty="0" smtClean="0">
                <a:latin typeface="Times New Roman" pitchFamily="18" charset="0"/>
                <a:cs typeface="Times New Roman" pitchFamily="18" charset="0"/>
              </a:rPr>
              <a:t>     </a:t>
            </a:r>
          </a:p>
          <a:p>
            <a:endParaRPr lang="cs-CZ" sz="20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cs-CZ" dirty="0"/>
          </a:p>
        </p:txBody>
      </p:sp>
      <p:graphicFrame>
        <p:nvGraphicFramePr>
          <p:cNvPr id="9" name="Tabulka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2981846"/>
              </p:ext>
            </p:extLst>
          </p:nvPr>
        </p:nvGraphicFramePr>
        <p:xfrm>
          <a:off x="611560" y="1484784"/>
          <a:ext cx="2808312" cy="1784216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366206"/>
                <a:gridCol w="1442106"/>
              </a:tblGrid>
              <a:tr h="504056">
                <a:tc>
                  <a:txBody>
                    <a:bodyPr/>
                    <a:lstStyle/>
                    <a:p>
                      <a:pPr algn="ctr"/>
                      <a:r>
                        <a:rPr lang="cs-CZ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Are </a:t>
                      </a:r>
                      <a:r>
                        <a:rPr lang="cs-CZ" b="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we</a:t>
                      </a:r>
                      <a:r>
                        <a:rPr lang="cs-CZ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…?</a:t>
                      </a:r>
                      <a:endParaRPr lang="cs-CZ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b="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Have</a:t>
                      </a:r>
                      <a:r>
                        <a:rPr lang="cs-CZ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cs-CZ" b="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you</a:t>
                      </a:r>
                      <a:r>
                        <a:rPr lang="cs-CZ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…?</a:t>
                      </a:r>
                      <a:endParaRPr lang="cs-CZ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  <a:tr h="426328">
                <a:tc>
                  <a:txBody>
                    <a:bodyPr/>
                    <a:lstStyle/>
                    <a:p>
                      <a:pPr algn="ctr"/>
                      <a:r>
                        <a:rPr lang="cs-CZ" b="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Will</a:t>
                      </a:r>
                      <a:r>
                        <a:rPr lang="cs-CZ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cs-CZ" b="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you</a:t>
                      </a:r>
                      <a:r>
                        <a:rPr lang="cs-CZ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…?</a:t>
                      </a:r>
                    </a:p>
                  </a:txBody>
                  <a:tcP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b="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Is</a:t>
                      </a:r>
                      <a:r>
                        <a:rPr lang="cs-CZ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cs-CZ" b="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she</a:t>
                      </a:r>
                      <a:r>
                        <a:rPr lang="cs-CZ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…?</a:t>
                      </a:r>
                    </a:p>
                    <a:p>
                      <a:pPr algn="ctr"/>
                      <a:endParaRPr lang="cs-CZ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  <a:tr h="440040">
                <a:tc>
                  <a:txBody>
                    <a:bodyPr/>
                    <a:lstStyle/>
                    <a:p>
                      <a:pPr algn="ctr"/>
                      <a:r>
                        <a:rPr lang="cs-CZ" b="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Does</a:t>
                      </a:r>
                      <a:r>
                        <a:rPr lang="cs-CZ" b="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he…?</a:t>
                      </a:r>
                      <a:endParaRPr lang="cs-CZ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Has </a:t>
                      </a:r>
                      <a:r>
                        <a:rPr lang="cs-CZ" b="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she</a:t>
                      </a:r>
                      <a:r>
                        <a:rPr lang="cs-CZ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…?</a:t>
                      </a:r>
                    </a:p>
                    <a:p>
                      <a:pPr algn="ctr"/>
                      <a:endParaRPr lang="cs-CZ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1" name="Tabulka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5287282"/>
              </p:ext>
            </p:extLst>
          </p:nvPr>
        </p:nvGraphicFramePr>
        <p:xfrm>
          <a:off x="611560" y="5517232"/>
          <a:ext cx="2160836" cy="1112520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1224732"/>
                <a:gridCol w="936104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cs-CZ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I</a:t>
                      </a:r>
                      <a:endParaRPr lang="cs-CZ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b="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we</a:t>
                      </a:r>
                      <a:endParaRPr lang="cs-CZ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cs-CZ" b="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you</a:t>
                      </a:r>
                      <a:endParaRPr lang="cs-CZ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b="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you</a:t>
                      </a:r>
                      <a:endParaRPr lang="cs-CZ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cs-CZ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he,</a:t>
                      </a:r>
                      <a:r>
                        <a:rPr lang="cs-CZ" b="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cs-CZ" b="0" baseline="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she</a:t>
                      </a:r>
                      <a:r>
                        <a:rPr lang="cs-CZ" b="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, </a:t>
                      </a:r>
                      <a:r>
                        <a:rPr lang="cs-CZ" b="0" baseline="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it</a:t>
                      </a:r>
                      <a:endParaRPr lang="cs-CZ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b="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they</a:t>
                      </a:r>
                      <a:endParaRPr lang="cs-CZ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3" name="Tabulka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40246720"/>
              </p:ext>
            </p:extLst>
          </p:nvPr>
        </p:nvGraphicFramePr>
        <p:xfrm>
          <a:off x="611560" y="4005064"/>
          <a:ext cx="7104112" cy="1010920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2495600"/>
                <a:gridCol w="1368152"/>
                <a:gridCol w="1512168"/>
                <a:gridCol w="1728192"/>
              </a:tblGrid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cs-CZ" b="1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verbs</a:t>
                      </a:r>
                      <a:endParaRPr lang="cs-CZ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b="1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be</a:t>
                      </a:r>
                      <a:endParaRPr lang="cs-CZ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do</a:t>
                      </a:r>
                      <a:endParaRPr lang="cs-CZ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b="1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have</a:t>
                      </a:r>
                      <a:endParaRPr lang="cs-CZ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cs-CZ" b="1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possible</a:t>
                      </a:r>
                      <a:r>
                        <a:rPr lang="cs-CZ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positive </a:t>
                      </a:r>
                      <a:r>
                        <a:rPr lang="cs-CZ" b="1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forms</a:t>
                      </a:r>
                      <a:endParaRPr lang="cs-CZ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b="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am</a:t>
                      </a:r>
                      <a:r>
                        <a:rPr lang="cs-CZ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, </a:t>
                      </a:r>
                      <a:r>
                        <a:rPr lang="cs-CZ" b="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is</a:t>
                      </a:r>
                      <a:r>
                        <a:rPr lang="cs-CZ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, are</a:t>
                      </a:r>
                    </a:p>
                    <a:p>
                      <a:pPr algn="ctr"/>
                      <a:r>
                        <a:rPr lang="cs-CZ" b="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was</a:t>
                      </a:r>
                      <a:r>
                        <a:rPr lang="cs-CZ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, </a:t>
                      </a:r>
                      <a:r>
                        <a:rPr lang="cs-CZ" b="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were</a:t>
                      </a:r>
                      <a:endParaRPr lang="cs-CZ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do,</a:t>
                      </a:r>
                      <a:r>
                        <a:rPr lang="cs-CZ" b="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cs-CZ" b="0" baseline="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does</a:t>
                      </a:r>
                      <a:endParaRPr lang="cs-CZ" b="0" baseline="0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cs-CZ" b="0" baseline="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did</a:t>
                      </a:r>
                      <a:endParaRPr lang="cs-CZ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b="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have</a:t>
                      </a:r>
                      <a:r>
                        <a:rPr lang="cs-CZ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, has</a:t>
                      </a:r>
                    </a:p>
                    <a:p>
                      <a:pPr algn="ctr"/>
                      <a:r>
                        <a:rPr lang="cs-CZ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had</a:t>
                      </a:r>
                      <a:endParaRPr lang="cs-CZ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12974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 txBox="1">
            <a:spLocks/>
          </p:cNvSpPr>
          <p:nvPr/>
        </p:nvSpPr>
        <p:spPr>
          <a:xfrm>
            <a:off x="0" y="492443"/>
            <a:ext cx="9144000" cy="6365557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cs-CZ" sz="2500" b="1" dirty="0" smtClean="0">
                <a:latin typeface="Times New Roman" pitchFamily="18" charset="0"/>
                <a:cs typeface="Times New Roman" pitchFamily="18" charset="0"/>
              </a:rPr>
              <a:t>35.3  New </a:t>
            </a:r>
            <a:r>
              <a:rPr lang="cs-CZ" sz="2500" b="1" dirty="0" err="1" smtClean="0">
                <a:latin typeface="Times New Roman" pitchFamily="18" charset="0"/>
                <a:cs typeface="Times New Roman" pitchFamily="18" charset="0"/>
              </a:rPr>
              <a:t>terms</a:t>
            </a:r>
            <a:endParaRPr lang="cs-CZ" sz="2500" b="1" dirty="0" smtClean="0">
              <a:latin typeface="Times New Roman" pitchFamily="18" charset="0"/>
              <a:cs typeface="Times New Roman" pitchFamily="18" charset="0"/>
            </a:endParaRPr>
          </a:p>
          <a:p>
            <a:pPr algn="l"/>
            <a:endParaRPr lang="cs-CZ" sz="2800" b="1" dirty="0">
              <a:latin typeface="Times New Roman" pitchFamily="18" charset="0"/>
              <a:cs typeface="Times New Roman" pitchFamily="18" charset="0"/>
            </a:endParaRPr>
          </a:p>
          <a:p>
            <a:pPr algn="l"/>
            <a:r>
              <a:rPr lang="cs-CZ" sz="2000" dirty="0" err="1" smtClean="0">
                <a:latin typeface="Times New Roman" pitchFamily="18" charset="0"/>
                <a:cs typeface="Times New Roman" pitchFamily="18" charset="0"/>
              </a:rPr>
              <a:t>Tag</a:t>
            </a:r>
            <a:r>
              <a:rPr lang="cs-CZ" sz="2000" dirty="0" smtClean="0">
                <a:latin typeface="Times New Roman" pitchFamily="18" charset="0"/>
                <a:cs typeface="Times New Roman" pitchFamily="18" charset="0"/>
              </a:rPr>
              <a:t> – štítek, visačka</a:t>
            </a:r>
          </a:p>
          <a:p>
            <a:pPr algn="l"/>
            <a:r>
              <a:rPr lang="cs-CZ" sz="2000" dirty="0" err="1" smtClean="0">
                <a:latin typeface="Times New Roman" pitchFamily="18" charset="0"/>
                <a:cs typeface="Times New Roman" pitchFamily="18" charset="0"/>
              </a:rPr>
              <a:t>Auxiliary</a:t>
            </a:r>
            <a:r>
              <a:rPr lang="cs-CZ" sz="2000" dirty="0" smtClean="0">
                <a:latin typeface="Times New Roman" pitchFamily="18" charset="0"/>
                <a:cs typeface="Times New Roman" pitchFamily="18" charset="0"/>
              </a:rPr>
              <a:t> verb – pomocné sloveso</a:t>
            </a:r>
          </a:p>
          <a:p>
            <a:pPr algn="l"/>
            <a:r>
              <a:rPr lang="cs-CZ" sz="2000" dirty="0" err="1" smtClean="0">
                <a:latin typeface="Times New Roman" pitchFamily="18" charset="0"/>
                <a:cs typeface="Times New Roman" pitchFamily="18" charset="0"/>
              </a:rPr>
              <a:t>Confirmation</a:t>
            </a:r>
            <a:r>
              <a:rPr lang="cs-CZ" sz="2000" dirty="0" smtClean="0">
                <a:latin typeface="Times New Roman" pitchFamily="18" charset="0"/>
                <a:cs typeface="Times New Roman" pitchFamily="18" charset="0"/>
              </a:rPr>
              <a:t> – potvrzení</a:t>
            </a:r>
          </a:p>
          <a:p>
            <a:pPr algn="l"/>
            <a:r>
              <a:rPr lang="cs-CZ" sz="2000" dirty="0" err="1" smtClean="0">
                <a:latin typeface="Times New Roman" pitchFamily="18" charset="0"/>
                <a:cs typeface="Times New Roman" pitchFamily="18" charset="0"/>
              </a:rPr>
              <a:t>Rising</a:t>
            </a:r>
            <a:r>
              <a:rPr lang="cs-CZ" sz="2000" dirty="0" smtClean="0">
                <a:latin typeface="Times New Roman" pitchFamily="18" charset="0"/>
                <a:cs typeface="Times New Roman" pitchFamily="18" charset="0"/>
              </a:rPr>
              <a:t> – stoupající</a:t>
            </a:r>
          </a:p>
          <a:p>
            <a:pPr algn="l"/>
            <a:r>
              <a:rPr lang="cs-CZ" sz="2000" dirty="0" err="1" smtClean="0">
                <a:latin typeface="Times New Roman" pitchFamily="18" charset="0"/>
                <a:cs typeface="Times New Roman" pitchFamily="18" charset="0"/>
              </a:rPr>
              <a:t>Falling</a:t>
            </a:r>
            <a:r>
              <a:rPr lang="cs-CZ" sz="2000" dirty="0" smtClean="0">
                <a:latin typeface="Times New Roman" pitchFamily="18" charset="0"/>
                <a:cs typeface="Times New Roman" pitchFamily="18" charset="0"/>
              </a:rPr>
              <a:t> – klesající</a:t>
            </a:r>
          </a:p>
          <a:p>
            <a:pPr algn="l"/>
            <a:r>
              <a:rPr lang="cs-CZ" sz="2000" dirty="0" err="1" smtClean="0">
                <a:latin typeface="Times New Roman" pitchFamily="18" charset="0"/>
                <a:cs typeface="Times New Roman" pitchFamily="18" charset="0"/>
              </a:rPr>
              <a:t>Intonation</a:t>
            </a:r>
            <a:r>
              <a:rPr lang="cs-CZ" sz="2000" dirty="0" smtClean="0">
                <a:latin typeface="Times New Roman" pitchFamily="18" charset="0"/>
                <a:cs typeface="Times New Roman" pitchFamily="18" charset="0"/>
              </a:rPr>
              <a:t> – intonace</a:t>
            </a:r>
          </a:p>
          <a:p>
            <a:pPr algn="l"/>
            <a:r>
              <a:rPr lang="cs-CZ" sz="2000" dirty="0" smtClean="0">
                <a:latin typeface="Times New Roman" pitchFamily="18" charset="0"/>
                <a:cs typeface="Times New Roman" pitchFamily="18" charset="0"/>
              </a:rPr>
              <a:t>To </a:t>
            </a:r>
            <a:r>
              <a:rPr lang="cs-CZ" sz="2000" dirty="0" err="1" smtClean="0">
                <a:latin typeface="Times New Roman" pitchFamily="18" charset="0"/>
                <a:cs typeface="Times New Roman" pitchFamily="18" charset="0"/>
              </a:rPr>
              <a:t>be</a:t>
            </a:r>
            <a:r>
              <a:rPr lang="cs-CZ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2000" dirty="0" err="1" smtClean="0">
                <a:latin typeface="Times New Roman" pitchFamily="18" charset="0"/>
                <a:cs typeface="Times New Roman" pitchFamily="18" charset="0"/>
              </a:rPr>
              <a:t>sure</a:t>
            </a:r>
            <a:r>
              <a:rPr lang="cs-CZ" sz="2000" dirty="0" smtClean="0">
                <a:latin typeface="Times New Roman" pitchFamily="18" charset="0"/>
                <a:cs typeface="Times New Roman" pitchFamily="18" charset="0"/>
              </a:rPr>
              <a:t> – být si jistý</a:t>
            </a:r>
          </a:p>
          <a:p>
            <a:pPr algn="l"/>
            <a:endParaRPr lang="cs-CZ" sz="2000" b="1" dirty="0">
              <a:latin typeface="Times New Roman" pitchFamily="18" charset="0"/>
              <a:cs typeface="Times New Roman" pitchFamily="18" charset="0"/>
            </a:endParaRPr>
          </a:p>
          <a:p>
            <a:pPr algn="l"/>
            <a:r>
              <a:rPr lang="cs-CZ" sz="2000" b="1" dirty="0" smtClean="0">
                <a:latin typeface="Times New Roman" pitchFamily="18" charset="0"/>
                <a:cs typeface="Times New Roman" pitchFamily="18" charset="0"/>
              </a:rPr>
              <a:t>A </a:t>
            </a:r>
            <a:r>
              <a:rPr lang="cs-CZ" sz="2000" b="1" dirty="0" err="1" smtClean="0">
                <a:latin typeface="Times New Roman" pitchFamily="18" charset="0"/>
                <a:cs typeface="Times New Roman" pitchFamily="18" charset="0"/>
              </a:rPr>
              <a:t>tag</a:t>
            </a:r>
            <a:r>
              <a:rPr lang="cs-CZ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2000" b="1" dirty="0" err="1" smtClean="0">
                <a:latin typeface="Times New Roman" pitchFamily="18" charset="0"/>
                <a:cs typeface="Times New Roman" pitchFamily="18" charset="0"/>
              </a:rPr>
              <a:t>is</a:t>
            </a:r>
            <a:r>
              <a:rPr lang="cs-CZ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2000" b="1" dirty="0" err="1" smtClean="0">
                <a:latin typeface="Times New Roman" pitchFamily="18" charset="0"/>
                <a:cs typeface="Times New Roman" pitchFamily="18" charset="0"/>
              </a:rPr>
              <a:t>usually</a:t>
            </a:r>
            <a:r>
              <a:rPr lang="cs-CZ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2000" b="1" dirty="0" err="1" smtClean="0">
                <a:latin typeface="Times New Roman" pitchFamily="18" charset="0"/>
                <a:cs typeface="Times New Roman" pitchFamily="18" charset="0"/>
              </a:rPr>
              <a:t>something</a:t>
            </a:r>
            <a:r>
              <a:rPr lang="cs-CZ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2000" b="1" dirty="0" err="1" smtClean="0">
                <a:latin typeface="Times New Roman" pitchFamily="18" charset="0"/>
                <a:cs typeface="Times New Roman" pitchFamily="18" charset="0"/>
              </a:rPr>
              <a:t>small</a:t>
            </a:r>
            <a:r>
              <a:rPr lang="cs-CZ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2000" b="1" dirty="0" err="1" smtClean="0">
                <a:latin typeface="Times New Roman" pitchFamily="18" charset="0"/>
                <a:cs typeface="Times New Roman" pitchFamily="18" charset="0"/>
              </a:rPr>
              <a:t>that</a:t>
            </a:r>
            <a:r>
              <a:rPr lang="cs-CZ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2000" b="1" dirty="0" err="1" smtClean="0">
                <a:latin typeface="Times New Roman" pitchFamily="18" charset="0"/>
                <a:cs typeface="Times New Roman" pitchFamily="18" charset="0"/>
              </a:rPr>
              <a:t>gives</a:t>
            </a:r>
            <a:r>
              <a:rPr lang="cs-CZ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2000" b="1" dirty="0" err="1" smtClean="0">
                <a:latin typeface="Times New Roman" pitchFamily="18" charset="0"/>
                <a:cs typeface="Times New Roman" pitchFamily="18" charset="0"/>
              </a:rPr>
              <a:t>us</a:t>
            </a:r>
            <a:r>
              <a:rPr lang="cs-CZ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l"/>
            <a:r>
              <a:rPr lang="cs-CZ" sz="2000" b="1" dirty="0" err="1" smtClean="0">
                <a:latin typeface="Times New Roman" pitchFamily="18" charset="0"/>
                <a:cs typeface="Times New Roman" pitchFamily="18" charset="0"/>
              </a:rPr>
              <a:t>some</a:t>
            </a:r>
            <a:r>
              <a:rPr lang="cs-CZ" sz="2000" b="1" dirty="0" smtClean="0">
                <a:latin typeface="Times New Roman" pitchFamily="18" charset="0"/>
                <a:cs typeface="Times New Roman" pitchFamily="18" charset="0"/>
              </a:rPr>
              <a:t> extra </a:t>
            </a:r>
            <a:r>
              <a:rPr lang="cs-CZ" sz="2000" b="1" dirty="0" err="1" smtClean="0">
                <a:latin typeface="Times New Roman" pitchFamily="18" charset="0"/>
                <a:cs typeface="Times New Roman" pitchFamily="18" charset="0"/>
              </a:rPr>
              <a:t>information</a:t>
            </a:r>
            <a:r>
              <a:rPr lang="cs-CZ" sz="2000" b="1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cs-CZ" sz="28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cs-CZ" sz="2800" b="1" dirty="0" smtClean="0">
                <a:latin typeface="Times New Roman" pitchFamily="18" charset="0"/>
                <a:cs typeface="Times New Roman" pitchFamily="18" charset="0"/>
              </a:rPr>
            </a:br>
            <a:endParaRPr lang="cs-CZ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Podnadpis 2"/>
          <p:cNvSpPr txBox="1">
            <a:spLocks/>
          </p:cNvSpPr>
          <p:nvPr/>
        </p:nvSpPr>
        <p:spPr>
          <a:xfrm>
            <a:off x="4499992" y="3501008"/>
            <a:ext cx="4464496" cy="2137792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cs-CZ" sz="1800" dirty="0"/>
          </a:p>
        </p:txBody>
      </p:sp>
      <p:sp>
        <p:nvSpPr>
          <p:cNvPr id="4" name="TextovéPole 3"/>
          <p:cNvSpPr txBox="1"/>
          <p:nvPr/>
        </p:nvSpPr>
        <p:spPr>
          <a:xfrm>
            <a:off x="0" y="0"/>
            <a:ext cx="9144000" cy="49244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cs-CZ" sz="12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Elektronická  učebnice - II. stupeň                         </a:t>
            </a:r>
            <a:r>
              <a:rPr lang="cs-CZ" sz="10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Základní škola Děčín VI, Na Stráni 879/2  – příspěvková organizace                            </a:t>
            </a:r>
            <a:r>
              <a:rPr lang="cs-CZ" sz="16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Anglický jazyk</a:t>
            </a:r>
          </a:p>
          <a:p>
            <a:endParaRPr lang="cs-CZ" sz="1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8058" l="0" r="9959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1839" y="4504308"/>
            <a:ext cx="1503214" cy="1269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9875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94931" y="4958804"/>
            <a:ext cx="1905000" cy="190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8224" y="3933055"/>
            <a:ext cx="2219457" cy="27111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302049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 txBox="1">
            <a:spLocks/>
          </p:cNvSpPr>
          <p:nvPr/>
        </p:nvSpPr>
        <p:spPr>
          <a:xfrm>
            <a:off x="0" y="492443"/>
            <a:ext cx="9144000" cy="6365557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cs-CZ" sz="2500" b="1" dirty="0" smtClean="0">
                <a:latin typeface="Times New Roman" pitchFamily="18" charset="0"/>
                <a:cs typeface="Times New Roman" pitchFamily="18" charset="0"/>
              </a:rPr>
              <a:t>35.4  </a:t>
            </a:r>
            <a:r>
              <a:rPr lang="cs-CZ" sz="2500" b="1" dirty="0" err="1" smtClean="0">
                <a:latin typeface="Times New Roman" pitchFamily="18" charset="0"/>
                <a:cs typeface="Times New Roman" pitchFamily="18" charset="0"/>
              </a:rPr>
              <a:t>Question</a:t>
            </a:r>
            <a:r>
              <a:rPr lang="cs-CZ" sz="25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2500" b="1" dirty="0" err="1" smtClean="0">
                <a:latin typeface="Times New Roman" pitchFamily="18" charset="0"/>
                <a:cs typeface="Times New Roman" pitchFamily="18" charset="0"/>
              </a:rPr>
              <a:t>tags</a:t>
            </a:r>
            <a:endParaRPr lang="cs-CZ" sz="2500" b="1" dirty="0" smtClean="0">
              <a:latin typeface="Times New Roman" pitchFamily="18" charset="0"/>
              <a:cs typeface="Times New Roman" pitchFamily="18" charset="0"/>
            </a:endParaRPr>
          </a:p>
          <a:p>
            <a:pPr algn="l"/>
            <a:r>
              <a:rPr lang="cs-CZ" sz="1600" dirty="0" err="1" smtClean="0">
                <a:latin typeface="Times New Roman" pitchFamily="18" charset="0"/>
                <a:cs typeface="Times New Roman" pitchFamily="18" charset="0"/>
              </a:rPr>
              <a:t>We</a:t>
            </a:r>
            <a:r>
              <a:rPr lang="cs-CZ" sz="1600" dirty="0" smtClean="0">
                <a:latin typeface="Times New Roman" pitchFamily="18" charset="0"/>
                <a:cs typeface="Times New Roman" pitchFamily="18" charset="0"/>
              </a:rPr>
              <a:t> use </a:t>
            </a:r>
            <a:r>
              <a:rPr lang="cs-CZ" sz="1600" dirty="0" err="1" smtClean="0">
                <a:latin typeface="Times New Roman" pitchFamily="18" charset="0"/>
                <a:cs typeface="Times New Roman" pitchFamily="18" charset="0"/>
              </a:rPr>
              <a:t>the</a:t>
            </a:r>
            <a:r>
              <a:rPr lang="cs-CZ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1600" dirty="0" err="1" smtClean="0">
                <a:latin typeface="Times New Roman" pitchFamily="18" charset="0"/>
                <a:cs typeface="Times New Roman" pitchFamily="18" charset="0"/>
              </a:rPr>
              <a:t>question</a:t>
            </a:r>
            <a:r>
              <a:rPr lang="cs-CZ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1600" dirty="0" err="1" smtClean="0">
                <a:latin typeface="Times New Roman" pitchFamily="18" charset="0"/>
                <a:cs typeface="Times New Roman" pitchFamily="18" charset="0"/>
              </a:rPr>
              <a:t>tags</a:t>
            </a:r>
            <a:r>
              <a:rPr lang="cs-CZ" sz="1600" dirty="0" smtClean="0">
                <a:latin typeface="Times New Roman" pitchFamily="18" charset="0"/>
                <a:cs typeface="Times New Roman" pitchFamily="18" charset="0"/>
              </a:rPr>
              <a:t> in </a:t>
            </a:r>
            <a:r>
              <a:rPr lang="cs-CZ" sz="1600" dirty="0" err="1" smtClean="0">
                <a:latin typeface="Times New Roman" pitchFamily="18" charset="0"/>
                <a:cs typeface="Times New Roman" pitchFamily="18" charset="0"/>
              </a:rPr>
              <a:t>spoken</a:t>
            </a:r>
            <a:r>
              <a:rPr lang="cs-CZ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1600" dirty="0" err="1" smtClean="0">
                <a:latin typeface="Times New Roman" pitchFamily="18" charset="0"/>
                <a:cs typeface="Times New Roman" pitchFamily="18" charset="0"/>
              </a:rPr>
              <a:t>English</a:t>
            </a:r>
            <a:r>
              <a:rPr lang="cs-CZ" sz="1600" dirty="0" smtClean="0">
                <a:latin typeface="Times New Roman" pitchFamily="18" charset="0"/>
                <a:cs typeface="Times New Roman" pitchFamily="18" charset="0"/>
              </a:rPr>
              <a:t> to </a:t>
            </a:r>
            <a:r>
              <a:rPr lang="cs-CZ" sz="1600" dirty="0" err="1" smtClean="0">
                <a:latin typeface="Times New Roman" pitchFamily="18" charset="0"/>
                <a:cs typeface="Times New Roman" pitchFamily="18" charset="0"/>
              </a:rPr>
              <a:t>ask</a:t>
            </a:r>
            <a:r>
              <a:rPr lang="cs-CZ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1600" dirty="0" err="1" smtClean="0">
                <a:latin typeface="Times New Roman" pitchFamily="18" charset="0"/>
                <a:cs typeface="Times New Roman" pitchFamily="18" charset="0"/>
              </a:rPr>
              <a:t>for</a:t>
            </a:r>
            <a:r>
              <a:rPr lang="cs-CZ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1600" dirty="0" err="1" smtClean="0">
                <a:latin typeface="Times New Roman" pitchFamily="18" charset="0"/>
                <a:cs typeface="Times New Roman" pitchFamily="18" charset="0"/>
              </a:rPr>
              <a:t>confirmation</a:t>
            </a:r>
            <a:r>
              <a:rPr lang="cs-CZ" sz="16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cs-CZ" sz="1600" dirty="0" err="1" smtClean="0">
                <a:latin typeface="Times New Roman" pitchFamily="18" charset="0"/>
                <a:cs typeface="Times New Roman" pitchFamily="18" charset="0"/>
              </a:rPr>
              <a:t>The</a:t>
            </a:r>
            <a:r>
              <a:rPr lang="cs-CZ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1600" dirty="0" err="1" smtClean="0">
                <a:latin typeface="Times New Roman" pitchFamily="18" charset="0"/>
                <a:cs typeface="Times New Roman" pitchFamily="18" charset="0"/>
              </a:rPr>
              <a:t>answer</a:t>
            </a:r>
            <a:r>
              <a:rPr lang="cs-CZ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1600" dirty="0" err="1" smtClean="0">
                <a:latin typeface="Times New Roman" pitchFamily="18" charset="0"/>
                <a:cs typeface="Times New Roman" pitchFamily="18" charset="0"/>
              </a:rPr>
              <a:t>is</a:t>
            </a:r>
            <a:r>
              <a:rPr lang="cs-CZ" sz="1600" dirty="0" smtClean="0">
                <a:latin typeface="Times New Roman" pitchFamily="18" charset="0"/>
                <a:cs typeface="Times New Roman" pitchFamily="18" charset="0"/>
              </a:rPr>
              <a:t> not </a:t>
            </a:r>
            <a:r>
              <a:rPr lang="cs-CZ" sz="1600" dirty="0" err="1" smtClean="0">
                <a:latin typeface="Times New Roman" pitchFamily="18" charset="0"/>
                <a:cs typeface="Times New Roman" pitchFamily="18" charset="0"/>
              </a:rPr>
              <a:t>always</a:t>
            </a:r>
            <a:r>
              <a:rPr lang="cs-CZ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1600" dirty="0" err="1" smtClean="0">
                <a:latin typeface="Times New Roman" pitchFamily="18" charset="0"/>
                <a:cs typeface="Times New Roman" pitchFamily="18" charset="0"/>
              </a:rPr>
              <a:t>expected</a:t>
            </a:r>
            <a:r>
              <a:rPr lang="cs-CZ" sz="16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l"/>
            <a:r>
              <a:rPr lang="cs-CZ" sz="1600" b="1" u="sng" dirty="0" err="1" smtClean="0">
                <a:latin typeface="Times New Roman" pitchFamily="18" charset="0"/>
                <a:cs typeface="Times New Roman" pitchFamily="18" charset="0"/>
              </a:rPr>
              <a:t>Form</a:t>
            </a:r>
            <a:r>
              <a:rPr lang="cs-CZ" sz="2800" b="1" u="sng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l"/>
            <a:r>
              <a:rPr lang="cs-CZ" sz="1600" dirty="0" err="1" smtClean="0">
                <a:latin typeface="Times New Roman" pitchFamily="18" charset="0"/>
                <a:cs typeface="Times New Roman" pitchFamily="18" charset="0"/>
              </a:rPr>
              <a:t>With</a:t>
            </a:r>
            <a:r>
              <a:rPr lang="cs-CZ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1600" b="1" dirty="0" err="1" smtClean="0">
                <a:latin typeface="Times New Roman" pitchFamily="18" charset="0"/>
                <a:cs typeface="Times New Roman" pitchFamily="18" charset="0"/>
              </a:rPr>
              <a:t>affirmative</a:t>
            </a:r>
            <a:r>
              <a:rPr lang="cs-CZ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1600" dirty="0" err="1" smtClean="0">
                <a:latin typeface="Times New Roman" pitchFamily="18" charset="0"/>
                <a:cs typeface="Times New Roman" pitchFamily="18" charset="0"/>
              </a:rPr>
              <a:t>statement</a:t>
            </a:r>
            <a:r>
              <a:rPr lang="cs-CZ" sz="16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cs-CZ" sz="1600" dirty="0" err="1" smtClean="0">
                <a:latin typeface="Times New Roman" pitchFamily="18" charset="0"/>
                <a:cs typeface="Times New Roman" pitchFamily="18" charset="0"/>
              </a:rPr>
              <a:t>we</a:t>
            </a:r>
            <a:r>
              <a:rPr lang="cs-CZ" sz="1600" dirty="0" smtClean="0">
                <a:latin typeface="Times New Roman" pitchFamily="18" charset="0"/>
                <a:cs typeface="Times New Roman" pitchFamily="18" charset="0"/>
              </a:rPr>
              <a:t> use a </a:t>
            </a:r>
            <a:r>
              <a:rPr lang="cs-CZ" sz="1600" b="1" dirty="0" smtClean="0">
                <a:latin typeface="Times New Roman" pitchFamily="18" charset="0"/>
                <a:cs typeface="Times New Roman" pitchFamily="18" charset="0"/>
              </a:rPr>
              <a:t>negative</a:t>
            </a:r>
            <a:r>
              <a:rPr lang="cs-CZ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1600" dirty="0" err="1" smtClean="0">
                <a:latin typeface="Times New Roman" pitchFamily="18" charset="0"/>
                <a:cs typeface="Times New Roman" pitchFamily="18" charset="0"/>
              </a:rPr>
              <a:t>question</a:t>
            </a:r>
            <a:r>
              <a:rPr lang="cs-CZ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1600" dirty="0" err="1" smtClean="0">
                <a:latin typeface="Times New Roman" pitchFamily="18" charset="0"/>
                <a:cs typeface="Times New Roman" pitchFamily="18" charset="0"/>
              </a:rPr>
              <a:t>tag</a:t>
            </a:r>
            <a:r>
              <a:rPr lang="cs-CZ" sz="16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l"/>
            <a:r>
              <a:rPr lang="cs-CZ" sz="1600" dirty="0" err="1" smtClean="0">
                <a:latin typeface="Times New Roman" pitchFamily="18" charset="0"/>
                <a:cs typeface="Times New Roman" pitchFamily="18" charset="0"/>
              </a:rPr>
              <a:t>With</a:t>
            </a:r>
            <a:r>
              <a:rPr lang="cs-CZ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1600" b="1" dirty="0" smtClean="0">
                <a:latin typeface="Times New Roman" pitchFamily="18" charset="0"/>
                <a:cs typeface="Times New Roman" pitchFamily="18" charset="0"/>
              </a:rPr>
              <a:t>negative</a:t>
            </a:r>
            <a:r>
              <a:rPr lang="cs-CZ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1600" dirty="0" err="1" smtClean="0">
                <a:latin typeface="Times New Roman" pitchFamily="18" charset="0"/>
                <a:cs typeface="Times New Roman" pitchFamily="18" charset="0"/>
              </a:rPr>
              <a:t>statement</a:t>
            </a:r>
            <a:r>
              <a:rPr lang="cs-CZ" sz="16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cs-CZ" sz="1600" dirty="0" err="1" smtClean="0">
                <a:latin typeface="Times New Roman" pitchFamily="18" charset="0"/>
                <a:cs typeface="Times New Roman" pitchFamily="18" charset="0"/>
              </a:rPr>
              <a:t>we</a:t>
            </a:r>
            <a:r>
              <a:rPr lang="cs-CZ" sz="1600" dirty="0" smtClean="0">
                <a:latin typeface="Times New Roman" pitchFamily="18" charset="0"/>
                <a:cs typeface="Times New Roman" pitchFamily="18" charset="0"/>
              </a:rPr>
              <a:t> use </a:t>
            </a:r>
            <a:r>
              <a:rPr lang="cs-CZ" sz="1600" dirty="0" err="1" smtClean="0">
                <a:latin typeface="Times New Roman" pitchFamily="18" charset="0"/>
                <a:cs typeface="Times New Roman" pitchFamily="18" charset="0"/>
              </a:rPr>
              <a:t>an</a:t>
            </a:r>
            <a:r>
              <a:rPr lang="cs-CZ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1600" b="1" dirty="0" err="1" smtClean="0">
                <a:latin typeface="Times New Roman" pitchFamily="18" charset="0"/>
                <a:cs typeface="Times New Roman" pitchFamily="18" charset="0"/>
              </a:rPr>
              <a:t>affirmative</a:t>
            </a:r>
            <a:r>
              <a:rPr lang="cs-CZ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1600" dirty="0" err="1" smtClean="0">
                <a:latin typeface="Times New Roman" pitchFamily="18" charset="0"/>
                <a:cs typeface="Times New Roman" pitchFamily="18" charset="0"/>
              </a:rPr>
              <a:t>question</a:t>
            </a:r>
            <a:r>
              <a:rPr lang="cs-CZ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1600" dirty="0" err="1" smtClean="0">
                <a:latin typeface="Times New Roman" pitchFamily="18" charset="0"/>
                <a:cs typeface="Times New Roman" pitchFamily="18" charset="0"/>
              </a:rPr>
              <a:t>tag</a:t>
            </a:r>
            <a:r>
              <a:rPr lang="cs-CZ" sz="1600" dirty="0" smtClean="0"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pPr algn="l"/>
            <a:r>
              <a:rPr lang="cs-CZ" sz="1600" dirty="0" err="1" smtClean="0">
                <a:latin typeface="Times New Roman" pitchFamily="18" charset="0"/>
                <a:cs typeface="Times New Roman" pitchFamily="18" charset="0"/>
              </a:rPr>
              <a:t>The</a:t>
            </a:r>
            <a:r>
              <a:rPr lang="cs-CZ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1600" b="1" dirty="0" smtClean="0">
                <a:latin typeface="Times New Roman" pitchFamily="18" charset="0"/>
                <a:cs typeface="Times New Roman" pitchFamily="18" charset="0"/>
              </a:rPr>
              <a:t>tense</a:t>
            </a:r>
            <a:r>
              <a:rPr lang="cs-CZ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1600" dirty="0" err="1" smtClean="0">
                <a:latin typeface="Times New Roman" pitchFamily="18" charset="0"/>
                <a:cs typeface="Times New Roman" pitchFamily="18" charset="0"/>
              </a:rPr>
              <a:t>is</a:t>
            </a:r>
            <a:r>
              <a:rPr lang="cs-CZ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1600" dirty="0" err="1" smtClean="0">
                <a:latin typeface="Times New Roman" pitchFamily="18" charset="0"/>
                <a:cs typeface="Times New Roman" pitchFamily="18" charset="0"/>
              </a:rPr>
              <a:t>the</a:t>
            </a:r>
            <a:r>
              <a:rPr lang="cs-CZ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1600" b="1" dirty="0" err="1" smtClean="0">
                <a:latin typeface="Times New Roman" pitchFamily="18" charset="0"/>
                <a:cs typeface="Times New Roman" pitchFamily="18" charset="0"/>
              </a:rPr>
              <a:t>same</a:t>
            </a:r>
            <a:r>
              <a:rPr lang="cs-CZ" sz="1600" dirty="0" smtClean="0">
                <a:latin typeface="Times New Roman" pitchFamily="18" charset="0"/>
                <a:cs typeface="Times New Roman" pitchFamily="18" charset="0"/>
              </a:rPr>
              <a:t> in </a:t>
            </a:r>
            <a:r>
              <a:rPr lang="cs-CZ" sz="1600" dirty="0" err="1" smtClean="0">
                <a:latin typeface="Times New Roman" pitchFamily="18" charset="0"/>
                <a:cs typeface="Times New Roman" pitchFamily="18" charset="0"/>
              </a:rPr>
              <a:t>both</a:t>
            </a:r>
            <a:r>
              <a:rPr lang="cs-CZ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1600" dirty="0" err="1" smtClean="0">
                <a:latin typeface="Times New Roman" pitchFamily="18" charset="0"/>
                <a:cs typeface="Times New Roman" pitchFamily="18" charset="0"/>
              </a:rPr>
              <a:t>parts</a:t>
            </a:r>
            <a:r>
              <a:rPr lang="cs-CZ" sz="16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l"/>
            <a:r>
              <a:rPr lang="cs-CZ" sz="1600" dirty="0" err="1" smtClean="0">
                <a:latin typeface="Times New Roman" pitchFamily="18" charset="0"/>
                <a:cs typeface="Times New Roman" pitchFamily="18" charset="0"/>
              </a:rPr>
              <a:t>The</a:t>
            </a:r>
            <a:r>
              <a:rPr lang="cs-CZ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1600" b="1" dirty="0" err="1" smtClean="0">
                <a:latin typeface="Times New Roman" pitchFamily="18" charset="0"/>
                <a:cs typeface="Times New Roman" pitchFamily="18" charset="0"/>
              </a:rPr>
              <a:t>subject</a:t>
            </a:r>
            <a:r>
              <a:rPr lang="cs-CZ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1600" dirty="0" err="1" smtClean="0">
                <a:latin typeface="Times New Roman" pitchFamily="18" charset="0"/>
                <a:cs typeface="Times New Roman" pitchFamily="18" charset="0"/>
              </a:rPr>
              <a:t>is</a:t>
            </a:r>
            <a:r>
              <a:rPr lang="cs-CZ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1600" dirty="0" err="1" smtClean="0">
                <a:latin typeface="Times New Roman" pitchFamily="18" charset="0"/>
                <a:cs typeface="Times New Roman" pitchFamily="18" charset="0"/>
              </a:rPr>
              <a:t>replaced</a:t>
            </a:r>
            <a:r>
              <a:rPr lang="cs-CZ" sz="1600" dirty="0" smtClean="0">
                <a:latin typeface="Times New Roman" pitchFamily="18" charset="0"/>
                <a:cs typeface="Times New Roman" pitchFamily="18" charset="0"/>
              </a:rPr>
              <a:t> by </a:t>
            </a:r>
            <a:r>
              <a:rPr lang="cs-CZ" sz="1600" dirty="0" err="1" smtClean="0">
                <a:latin typeface="Times New Roman" pitchFamily="18" charset="0"/>
                <a:cs typeface="Times New Roman" pitchFamily="18" charset="0"/>
              </a:rPr>
              <a:t>the</a:t>
            </a:r>
            <a:r>
              <a:rPr lang="cs-CZ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1600" b="1" dirty="0" err="1" smtClean="0">
                <a:latin typeface="Times New Roman" pitchFamily="18" charset="0"/>
                <a:cs typeface="Times New Roman" pitchFamily="18" charset="0"/>
              </a:rPr>
              <a:t>subject</a:t>
            </a:r>
            <a:r>
              <a:rPr lang="cs-CZ" sz="1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1600" b="1" dirty="0" err="1" smtClean="0">
                <a:latin typeface="Times New Roman" pitchFamily="18" charset="0"/>
                <a:cs typeface="Times New Roman" pitchFamily="18" charset="0"/>
              </a:rPr>
              <a:t>pronoun</a:t>
            </a:r>
            <a:r>
              <a:rPr lang="cs-CZ" sz="1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1600" dirty="0" smtClean="0">
                <a:latin typeface="Times New Roman" pitchFamily="18" charset="0"/>
                <a:cs typeface="Times New Roman" pitchFamily="18" charset="0"/>
              </a:rPr>
              <a:t>in </a:t>
            </a:r>
            <a:r>
              <a:rPr lang="cs-CZ" sz="1600" dirty="0" err="1" smtClean="0">
                <a:latin typeface="Times New Roman" pitchFamily="18" charset="0"/>
                <a:cs typeface="Times New Roman" pitchFamily="18" charset="0"/>
              </a:rPr>
              <a:t>the</a:t>
            </a:r>
            <a:r>
              <a:rPr lang="cs-CZ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1600" dirty="0" err="1" smtClean="0">
                <a:latin typeface="Times New Roman" pitchFamily="18" charset="0"/>
                <a:cs typeface="Times New Roman" pitchFamily="18" charset="0"/>
              </a:rPr>
              <a:t>question</a:t>
            </a:r>
            <a:r>
              <a:rPr lang="cs-CZ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1600" dirty="0" err="1" smtClean="0">
                <a:latin typeface="Times New Roman" pitchFamily="18" charset="0"/>
                <a:cs typeface="Times New Roman" pitchFamily="18" charset="0"/>
              </a:rPr>
              <a:t>tag</a:t>
            </a:r>
            <a:r>
              <a:rPr lang="cs-CZ" sz="16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l"/>
            <a:endParaRPr lang="cs-CZ" sz="1600" dirty="0">
              <a:latin typeface="Times New Roman" pitchFamily="18" charset="0"/>
              <a:cs typeface="Times New Roman" pitchFamily="18" charset="0"/>
            </a:endParaRPr>
          </a:p>
          <a:p>
            <a:pPr algn="l"/>
            <a:endParaRPr lang="cs-CZ" sz="1600" dirty="0">
              <a:latin typeface="Times New Roman" pitchFamily="18" charset="0"/>
              <a:cs typeface="Times New Roman" pitchFamily="18" charset="0"/>
            </a:endParaRPr>
          </a:p>
          <a:p>
            <a:pPr algn="l"/>
            <a:r>
              <a:rPr lang="cs-CZ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28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cs-CZ" sz="2800" b="1" dirty="0" smtClean="0">
                <a:latin typeface="Times New Roman" pitchFamily="18" charset="0"/>
                <a:cs typeface="Times New Roman" pitchFamily="18" charset="0"/>
              </a:rPr>
            </a:br>
            <a:endParaRPr lang="cs-CZ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Podnadpis 2"/>
          <p:cNvSpPr txBox="1">
            <a:spLocks/>
          </p:cNvSpPr>
          <p:nvPr/>
        </p:nvSpPr>
        <p:spPr>
          <a:xfrm>
            <a:off x="4499992" y="3501008"/>
            <a:ext cx="4464496" cy="2137792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cs-CZ" sz="1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ovéPole 3"/>
          <p:cNvSpPr txBox="1"/>
          <p:nvPr/>
        </p:nvSpPr>
        <p:spPr>
          <a:xfrm>
            <a:off x="0" y="0"/>
            <a:ext cx="9144000" cy="49244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cs-CZ" sz="12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Elektronická  učebnice - II. stupeň                     </a:t>
            </a:r>
            <a:r>
              <a:rPr lang="cs-CZ" sz="10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Základní škola Děčín VI, Na Stráni 879/2  – příspěvková organizace                                 </a:t>
            </a:r>
            <a:r>
              <a:rPr lang="cs-CZ" sz="16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Anglický jazyk</a:t>
            </a:r>
          </a:p>
          <a:p>
            <a:endParaRPr lang="cs-CZ" sz="1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90840" y="1268760"/>
            <a:ext cx="2952328" cy="13580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7" name="Tabulka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69947231"/>
              </p:ext>
            </p:extLst>
          </p:nvPr>
        </p:nvGraphicFramePr>
        <p:xfrm>
          <a:off x="202208" y="2780928"/>
          <a:ext cx="8640960" cy="469776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4776192"/>
                <a:gridCol w="3864768"/>
              </a:tblGrid>
              <a:tr h="469776">
                <a:tc>
                  <a:txBody>
                    <a:bodyPr/>
                    <a:lstStyle/>
                    <a:p>
                      <a:pPr algn="ctr"/>
                      <a:r>
                        <a:rPr lang="cs-CZ" sz="14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Affirmative</a:t>
                      </a:r>
                      <a:r>
                        <a:rPr lang="cs-CZ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cs-CZ" sz="14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sentences</a:t>
                      </a:r>
                      <a:endParaRPr lang="cs-CZ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Negative </a:t>
                      </a:r>
                      <a:r>
                        <a:rPr lang="cs-CZ" sz="14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sentences</a:t>
                      </a:r>
                      <a:endParaRPr lang="cs-CZ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8" name="Tabulka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58449150"/>
              </p:ext>
            </p:extLst>
          </p:nvPr>
        </p:nvGraphicFramePr>
        <p:xfrm>
          <a:off x="202208" y="3356992"/>
          <a:ext cx="8640960" cy="2895600"/>
        </p:xfrm>
        <a:graphic>
          <a:graphicData uri="http://schemas.openxmlformats.org/drawingml/2006/table">
            <a:tbl>
              <a:tblPr>
                <a:tableStyleId>{7DF18680-E054-41AD-8BC1-D1AEF772440D}</a:tableStyleId>
              </a:tblPr>
              <a:tblGrid>
                <a:gridCol w="2592288"/>
                <a:gridCol w="2183904"/>
                <a:gridCol w="1992560"/>
                <a:gridCol w="1872208"/>
              </a:tblGrid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6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She</a:t>
                      </a:r>
                      <a:r>
                        <a:rPr lang="cs-CZ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cs-CZ" sz="1600" b="1" dirty="0" err="1" smtClean="0">
                          <a:latin typeface="Times New Roman" pitchFamily="18" charset="0"/>
                          <a:cs typeface="Times New Roman" pitchFamily="18" charset="0"/>
                        </a:rPr>
                        <a:t>is</a:t>
                      </a:r>
                      <a:r>
                        <a:rPr lang="cs-CZ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cs-CZ" sz="16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Spanish</a:t>
                      </a:r>
                      <a:r>
                        <a:rPr lang="cs-CZ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, </a:t>
                      </a:r>
                      <a:r>
                        <a:rPr lang="cs-CZ" sz="1600" b="1" dirty="0" err="1" smtClean="0">
                          <a:latin typeface="Times New Roman" pitchFamily="18" charset="0"/>
                          <a:cs typeface="Times New Roman" pitchFamily="18" charset="0"/>
                        </a:rPr>
                        <a:t>isn´t</a:t>
                      </a:r>
                      <a:r>
                        <a:rPr lang="cs-CZ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cs-CZ" sz="16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she</a:t>
                      </a:r>
                      <a:r>
                        <a:rPr lang="cs-CZ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?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6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They</a:t>
                      </a:r>
                      <a:r>
                        <a:rPr lang="cs-CZ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cs-CZ" sz="1600" b="1" dirty="0" err="1" smtClean="0">
                          <a:latin typeface="Times New Roman" pitchFamily="18" charset="0"/>
                          <a:cs typeface="Times New Roman" pitchFamily="18" charset="0"/>
                        </a:rPr>
                        <a:t>saw</a:t>
                      </a:r>
                      <a:r>
                        <a:rPr lang="cs-CZ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cs-CZ" sz="16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him</a:t>
                      </a:r>
                      <a:r>
                        <a:rPr lang="cs-CZ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, </a:t>
                      </a:r>
                      <a:r>
                        <a:rPr lang="cs-CZ" sz="1600" b="1" dirty="0" err="1" smtClean="0">
                          <a:latin typeface="Times New Roman" pitchFamily="18" charset="0"/>
                          <a:cs typeface="Times New Roman" pitchFamily="18" charset="0"/>
                        </a:rPr>
                        <a:t>didn´t</a:t>
                      </a:r>
                      <a:r>
                        <a:rPr lang="cs-CZ" sz="1600" b="1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cs-CZ" sz="16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they</a:t>
                      </a:r>
                      <a:r>
                        <a:rPr lang="cs-CZ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?</a:t>
                      </a:r>
                      <a:endParaRPr lang="cs-CZ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6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She</a:t>
                      </a:r>
                      <a:r>
                        <a:rPr lang="cs-CZ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cs-CZ" sz="1600" b="1" dirty="0" err="1" smtClean="0">
                          <a:latin typeface="Times New Roman" pitchFamily="18" charset="0"/>
                          <a:cs typeface="Times New Roman" pitchFamily="18" charset="0"/>
                        </a:rPr>
                        <a:t>isn´t</a:t>
                      </a:r>
                      <a:r>
                        <a:rPr lang="cs-CZ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cs-CZ" sz="16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Spanish</a:t>
                      </a:r>
                      <a:r>
                        <a:rPr lang="cs-CZ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, </a:t>
                      </a:r>
                      <a:r>
                        <a:rPr lang="cs-CZ" sz="1600" b="1" dirty="0" err="1" smtClean="0">
                          <a:latin typeface="Times New Roman" pitchFamily="18" charset="0"/>
                          <a:cs typeface="Times New Roman" pitchFamily="18" charset="0"/>
                        </a:rPr>
                        <a:t>is</a:t>
                      </a:r>
                      <a:r>
                        <a:rPr lang="cs-CZ" sz="1600" b="1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cs-CZ" sz="16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she</a:t>
                      </a:r>
                      <a:r>
                        <a:rPr lang="cs-CZ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?</a:t>
                      </a:r>
                      <a:endParaRPr lang="cs-CZ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6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They</a:t>
                      </a:r>
                      <a:r>
                        <a:rPr lang="cs-CZ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cs-CZ" sz="1600" b="1" dirty="0" err="1" smtClean="0">
                          <a:latin typeface="Times New Roman" pitchFamily="18" charset="0"/>
                          <a:cs typeface="Times New Roman" pitchFamily="18" charset="0"/>
                        </a:rPr>
                        <a:t>didn´t</a:t>
                      </a:r>
                      <a:r>
                        <a:rPr lang="cs-CZ" sz="1600" b="1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cs-CZ" sz="16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see</a:t>
                      </a:r>
                      <a:r>
                        <a:rPr lang="cs-CZ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cs-CZ" sz="16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him</a:t>
                      </a:r>
                      <a:r>
                        <a:rPr lang="cs-CZ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, </a:t>
                      </a:r>
                      <a:r>
                        <a:rPr lang="cs-CZ" sz="1600" b="1" dirty="0" err="1" smtClean="0">
                          <a:latin typeface="Times New Roman" pitchFamily="18" charset="0"/>
                          <a:cs typeface="Times New Roman" pitchFamily="18" charset="0"/>
                        </a:rPr>
                        <a:t>did</a:t>
                      </a:r>
                      <a:r>
                        <a:rPr lang="cs-CZ" sz="1600" b="1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cs-CZ" sz="16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they</a:t>
                      </a:r>
                      <a:r>
                        <a:rPr lang="cs-CZ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?</a:t>
                      </a:r>
                      <a:endParaRPr lang="cs-CZ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cs-CZ" sz="16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You</a:t>
                      </a:r>
                      <a:r>
                        <a:rPr lang="cs-CZ" sz="1600" b="1" dirty="0" err="1" smtClean="0">
                          <a:latin typeface="Times New Roman" pitchFamily="18" charset="0"/>
                          <a:cs typeface="Times New Roman" pitchFamily="18" charset="0"/>
                        </a:rPr>
                        <a:t>´ve</a:t>
                      </a:r>
                      <a:r>
                        <a:rPr lang="cs-CZ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cs-CZ" sz="16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got</a:t>
                      </a:r>
                      <a:r>
                        <a:rPr lang="cs-CZ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cs-CZ" sz="16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it</a:t>
                      </a:r>
                      <a:r>
                        <a:rPr lang="cs-CZ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, </a:t>
                      </a:r>
                      <a:r>
                        <a:rPr lang="cs-CZ" sz="1600" b="1" dirty="0" err="1" smtClean="0">
                          <a:latin typeface="Times New Roman" pitchFamily="18" charset="0"/>
                          <a:cs typeface="Times New Roman" pitchFamily="18" charset="0"/>
                        </a:rPr>
                        <a:t>haven´t</a:t>
                      </a:r>
                      <a:r>
                        <a:rPr lang="cs-CZ" sz="16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cs-CZ" sz="16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you</a:t>
                      </a:r>
                      <a:endParaRPr lang="cs-CZ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6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You´</a:t>
                      </a:r>
                      <a:r>
                        <a:rPr lang="cs-CZ" sz="1600" b="1" dirty="0" err="1" smtClean="0">
                          <a:latin typeface="Times New Roman" pitchFamily="18" charset="0"/>
                          <a:cs typeface="Times New Roman" pitchFamily="18" charset="0"/>
                        </a:rPr>
                        <a:t>ve</a:t>
                      </a:r>
                      <a:r>
                        <a:rPr lang="cs-CZ" sz="1600" b="1" dirty="0" smtClean="0">
                          <a:latin typeface="Times New Roman" pitchFamily="18" charset="0"/>
                          <a:cs typeface="Times New Roman" pitchFamily="18" charset="0"/>
                        </a:rPr>
                        <a:t> done</a:t>
                      </a:r>
                      <a:r>
                        <a:rPr lang="cs-CZ" sz="1600" b="1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cs-CZ" sz="16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it</a:t>
                      </a:r>
                      <a:r>
                        <a:rPr lang="cs-CZ" sz="16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, </a:t>
                      </a:r>
                      <a:r>
                        <a:rPr lang="cs-CZ" sz="1600" b="1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haven´t</a:t>
                      </a:r>
                      <a:r>
                        <a:rPr lang="cs-CZ" sz="16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cs-CZ" sz="16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you</a:t>
                      </a:r>
                      <a:r>
                        <a:rPr lang="cs-CZ" sz="16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?</a:t>
                      </a:r>
                      <a:endParaRPr lang="cs-CZ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6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You</a:t>
                      </a:r>
                      <a:r>
                        <a:rPr lang="cs-CZ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cs-CZ" sz="1600" b="1" dirty="0" err="1" smtClean="0">
                          <a:latin typeface="Times New Roman" pitchFamily="18" charset="0"/>
                          <a:cs typeface="Times New Roman" pitchFamily="18" charset="0"/>
                        </a:rPr>
                        <a:t>haven´t</a:t>
                      </a:r>
                      <a:r>
                        <a:rPr lang="cs-CZ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cs-CZ" sz="16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got</a:t>
                      </a:r>
                      <a:r>
                        <a:rPr lang="cs-CZ" sz="16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cs-CZ" sz="16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it</a:t>
                      </a:r>
                      <a:r>
                        <a:rPr lang="cs-CZ" sz="16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, </a:t>
                      </a:r>
                      <a:r>
                        <a:rPr lang="cs-CZ" sz="1600" b="1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have</a:t>
                      </a:r>
                      <a:r>
                        <a:rPr lang="cs-CZ" sz="16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cs-CZ" sz="16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you</a:t>
                      </a:r>
                      <a:r>
                        <a:rPr lang="cs-CZ" sz="16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?</a:t>
                      </a:r>
                      <a:endParaRPr lang="cs-CZ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6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You</a:t>
                      </a:r>
                      <a:r>
                        <a:rPr lang="cs-CZ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cs-CZ" sz="1600" b="1" dirty="0" err="1" smtClean="0">
                          <a:latin typeface="Times New Roman" pitchFamily="18" charset="0"/>
                          <a:cs typeface="Times New Roman" pitchFamily="18" charset="0"/>
                        </a:rPr>
                        <a:t>haven´t</a:t>
                      </a:r>
                      <a:r>
                        <a:rPr lang="cs-CZ" sz="1600" b="1" dirty="0" smtClean="0">
                          <a:latin typeface="Times New Roman" pitchFamily="18" charset="0"/>
                          <a:cs typeface="Times New Roman" pitchFamily="18" charset="0"/>
                        </a:rPr>
                        <a:t> done</a:t>
                      </a:r>
                      <a:r>
                        <a:rPr lang="cs-CZ" sz="1600" b="1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cs-CZ" sz="16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it</a:t>
                      </a:r>
                      <a:r>
                        <a:rPr lang="cs-CZ" sz="16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, </a:t>
                      </a:r>
                      <a:r>
                        <a:rPr lang="cs-CZ" sz="1600" b="1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have</a:t>
                      </a:r>
                      <a:r>
                        <a:rPr lang="cs-CZ" sz="16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cs-CZ" sz="16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you</a:t>
                      </a:r>
                      <a:r>
                        <a:rPr lang="cs-CZ" sz="16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?</a:t>
                      </a:r>
                      <a:endParaRPr lang="cs-CZ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cs-CZ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He </a:t>
                      </a:r>
                      <a:r>
                        <a:rPr lang="cs-CZ" sz="1600" b="1" dirty="0" err="1" smtClean="0">
                          <a:latin typeface="Times New Roman" pitchFamily="18" charset="0"/>
                          <a:cs typeface="Times New Roman" pitchFamily="18" charset="0"/>
                        </a:rPr>
                        <a:t>plays</a:t>
                      </a:r>
                      <a:r>
                        <a:rPr lang="cs-CZ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 golf, </a:t>
                      </a:r>
                      <a:r>
                        <a:rPr lang="cs-CZ" sz="1600" b="1" dirty="0" err="1" smtClean="0">
                          <a:latin typeface="Times New Roman" pitchFamily="18" charset="0"/>
                          <a:cs typeface="Times New Roman" pitchFamily="18" charset="0"/>
                        </a:rPr>
                        <a:t>doesn´t</a:t>
                      </a:r>
                      <a:r>
                        <a:rPr lang="cs-CZ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 he?</a:t>
                      </a:r>
                      <a:endParaRPr lang="cs-CZ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6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They</a:t>
                      </a:r>
                      <a:r>
                        <a:rPr lang="cs-CZ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cs-CZ" sz="1600" b="1" dirty="0" err="1" smtClean="0">
                          <a:latin typeface="Times New Roman" pitchFamily="18" charset="0"/>
                          <a:cs typeface="Times New Roman" pitchFamily="18" charset="0"/>
                        </a:rPr>
                        <a:t>can</a:t>
                      </a:r>
                      <a:r>
                        <a:rPr lang="cs-CZ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cs-CZ" sz="16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sing</a:t>
                      </a:r>
                      <a:r>
                        <a:rPr lang="cs-CZ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, </a:t>
                      </a:r>
                      <a:r>
                        <a:rPr lang="cs-CZ" sz="1600" b="1" dirty="0" err="1" smtClean="0">
                          <a:latin typeface="Times New Roman" pitchFamily="18" charset="0"/>
                          <a:cs typeface="Times New Roman" pitchFamily="18" charset="0"/>
                        </a:rPr>
                        <a:t>can´t</a:t>
                      </a:r>
                      <a:r>
                        <a:rPr lang="cs-CZ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cs-CZ" sz="16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they</a:t>
                      </a:r>
                      <a:r>
                        <a:rPr lang="cs-CZ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?</a:t>
                      </a:r>
                      <a:endParaRPr lang="cs-CZ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He </a:t>
                      </a:r>
                      <a:r>
                        <a:rPr lang="cs-CZ" sz="1600" b="1" dirty="0" err="1" smtClean="0">
                          <a:latin typeface="Times New Roman" pitchFamily="18" charset="0"/>
                          <a:cs typeface="Times New Roman" pitchFamily="18" charset="0"/>
                        </a:rPr>
                        <a:t>doesn´t</a:t>
                      </a:r>
                      <a:r>
                        <a:rPr lang="cs-CZ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 play golf, </a:t>
                      </a:r>
                      <a:r>
                        <a:rPr lang="cs-CZ" sz="1600" b="1" dirty="0" err="1" smtClean="0">
                          <a:latin typeface="Times New Roman" pitchFamily="18" charset="0"/>
                          <a:cs typeface="Times New Roman" pitchFamily="18" charset="0"/>
                        </a:rPr>
                        <a:t>does</a:t>
                      </a:r>
                      <a:r>
                        <a:rPr lang="cs-CZ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 he?</a:t>
                      </a:r>
                      <a:endParaRPr lang="cs-CZ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6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They</a:t>
                      </a:r>
                      <a:r>
                        <a:rPr lang="cs-CZ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cs-CZ" sz="1600" b="1" dirty="0" err="1" smtClean="0">
                          <a:latin typeface="Times New Roman" pitchFamily="18" charset="0"/>
                          <a:cs typeface="Times New Roman" pitchFamily="18" charset="0"/>
                        </a:rPr>
                        <a:t>can´t</a:t>
                      </a:r>
                      <a:r>
                        <a:rPr lang="cs-CZ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cs-CZ" sz="16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sing</a:t>
                      </a:r>
                      <a:r>
                        <a:rPr lang="cs-CZ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, </a:t>
                      </a:r>
                      <a:r>
                        <a:rPr lang="cs-CZ" sz="1600" b="1" dirty="0" err="1" smtClean="0">
                          <a:latin typeface="Times New Roman" pitchFamily="18" charset="0"/>
                          <a:cs typeface="Times New Roman" pitchFamily="18" charset="0"/>
                        </a:rPr>
                        <a:t>can</a:t>
                      </a:r>
                      <a:r>
                        <a:rPr lang="cs-CZ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cs-CZ" sz="16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they</a:t>
                      </a:r>
                      <a:r>
                        <a:rPr lang="cs-CZ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?</a:t>
                      </a:r>
                      <a:endParaRPr lang="cs-CZ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cs-CZ" sz="16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She</a:t>
                      </a:r>
                      <a:r>
                        <a:rPr lang="cs-CZ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cs-CZ" sz="1600" b="1" dirty="0" err="1" smtClean="0">
                          <a:latin typeface="Times New Roman" pitchFamily="18" charset="0"/>
                          <a:cs typeface="Times New Roman" pitchFamily="18" charset="0"/>
                        </a:rPr>
                        <a:t>was</a:t>
                      </a:r>
                      <a:r>
                        <a:rPr lang="cs-CZ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cs-CZ" sz="16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there</a:t>
                      </a:r>
                      <a:r>
                        <a:rPr lang="cs-CZ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, </a:t>
                      </a:r>
                      <a:r>
                        <a:rPr lang="cs-CZ" sz="1600" b="1" dirty="0" err="1" smtClean="0">
                          <a:latin typeface="Times New Roman" pitchFamily="18" charset="0"/>
                          <a:cs typeface="Times New Roman" pitchFamily="18" charset="0"/>
                        </a:rPr>
                        <a:t>wasn´t</a:t>
                      </a:r>
                      <a:r>
                        <a:rPr lang="cs-CZ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cs-CZ" sz="16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she</a:t>
                      </a:r>
                      <a:r>
                        <a:rPr lang="cs-CZ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?</a:t>
                      </a:r>
                      <a:endParaRPr lang="cs-CZ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6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She</a:t>
                      </a:r>
                      <a:r>
                        <a:rPr lang="cs-CZ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cs-CZ" sz="1600" b="1" dirty="0" err="1" smtClean="0">
                          <a:latin typeface="Times New Roman" pitchFamily="18" charset="0"/>
                          <a:cs typeface="Times New Roman" pitchFamily="18" charset="0"/>
                        </a:rPr>
                        <a:t>will</a:t>
                      </a:r>
                      <a:r>
                        <a:rPr lang="cs-CZ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cs-CZ" sz="16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be</a:t>
                      </a:r>
                      <a:r>
                        <a:rPr lang="cs-CZ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 OK,</a:t>
                      </a:r>
                      <a:r>
                        <a:rPr lang="cs-CZ" sz="16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cs-CZ" sz="1600" b="1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won´t</a:t>
                      </a:r>
                      <a:r>
                        <a:rPr lang="cs-CZ" sz="16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cs-CZ" sz="16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she</a:t>
                      </a:r>
                      <a:r>
                        <a:rPr lang="cs-CZ" sz="16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?</a:t>
                      </a:r>
                      <a:endParaRPr lang="cs-CZ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6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She</a:t>
                      </a:r>
                      <a:r>
                        <a:rPr lang="cs-CZ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cs-CZ" sz="1600" b="1" dirty="0" err="1" smtClean="0">
                          <a:latin typeface="Times New Roman" pitchFamily="18" charset="0"/>
                          <a:cs typeface="Times New Roman" pitchFamily="18" charset="0"/>
                        </a:rPr>
                        <a:t>wasn´t</a:t>
                      </a:r>
                      <a:r>
                        <a:rPr lang="cs-CZ" sz="1600" b="1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cs-CZ" sz="16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there</a:t>
                      </a:r>
                      <a:r>
                        <a:rPr lang="cs-CZ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, </a:t>
                      </a:r>
                      <a:r>
                        <a:rPr lang="cs-CZ" sz="1600" b="1" dirty="0" err="1" smtClean="0">
                          <a:latin typeface="Times New Roman" pitchFamily="18" charset="0"/>
                          <a:cs typeface="Times New Roman" pitchFamily="18" charset="0"/>
                        </a:rPr>
                        <a:t>was</a:t>
                      </a:r>
                      <a:r>
                        <a:rPr lang="cs-CZ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cs-CZ" sz="16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she</a:t>
                      </a:r>
                      <a:r>
                        <a:rPr lang="cs-CZ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?</a:t>
                      </a:r>
                      <a:endParaRPr lang="cs-CZ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6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She</a:t>
                      </a:r>
                      <a:r>
                        <a:rPr lang="cs-CZ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cs-CZ" sz="1600" b="1" dirty="0" err="1" smtClean="0">
                          <a:latin typeface="Times New Roman" pitchFamily="18" charset="0"/>
                          <a:cs typeface="Times New Roman" pitchFamily="18" charset="0"/>
                        </a:rPr>
                        <a:t>won´t</a:t>
                      </a:r>
                      <a:r>
                        <a:rPr lang="cs-CZ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cs-CZ" sz="16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be</a:t>
                      </a:r>
                      <a:r>
                        <a:rPr lang="cs-CZ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 ok, </a:t>
                      </a:r>
                      <a:r>
                        <a:rPr lang="cs-CZ" sz="1600" b="1" dirty="0" err="1" smtClean="0">
                          <a:latin typeface="Times New Roman" pitchFamily="18" charset="0"/>
                          <a:cs typeface="Times New Roman" pitchFamily="18" charset="0"/>
                        </a:rPr>
                        <a:t>will</a:t>
                      </a:r>
                      <a:r>
                        <a:rPr lang="cs-CZ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cs-CZ" sz="16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she</a:t>
                      </a:r>
                      <a:r>
                        <a:rPr lang="cs-CZ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?</a:t>
                      </a:r>
                      <a:endParaRPr lang="cs-CZ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cs-CZ" sz="16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You</a:t>
                      </a:r>
                      <a:r>
                        <a:rPr lang="cs-CZ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cs-CZ" sz="1600" b="1" dirty="0" err="1" smtClean="0">
                          <a:latin typeface="Times New Roman" pitchFamily="18" charset="0"/>
                          <a:cs typeface="Times New Roman" pitchFamily="18" charset="0"/>
                        </a:rPr>
                        <a:t>were</a:t>
                      </a:r>
                      <a:r>
                        <a:rPr lang="cs-CZ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cs-CZ" sz="16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at</a:t>
                      </a:r>
                      <a:r>
                        <a:rPr lang="cs-CZ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cs-CZ" sz="16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home</a:t>
                      </a:r>
                      <a:r>
                        <a:rPr lang="cs-CZ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, </a:t>
                      </a:r>
                      <a:r>
                        <a:rPr lang="cs-CZ" sz="1600" b="1" dirty="0" err="1" smtClean="0">
                          <a:latin typeface="Times New Roman" pitchFamily="18" charset="0"/>
                          <a:cs typeface="Times New Roman" pitchFamily="18" charset="0"/>
                        </a:rPr>
                        <a:t>weren´t</a:t>
                      </a:r>
                      <a:r>
                        <a:rPr lang="cs-CZ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cs-CZ" sz="16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you</a:t>
                      </a:r>
                      <a:r>
                        <a:rPr lang="cs-CZ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?</a:t>
                      </a:r>
                      <a:endParaRPr lang="cs-CZ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6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You</a:t>
                      </a:r>
                      <a:r>
                        <a:rPr lang="cs-CZ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cs-CZ" sz="1600" b="1" dirty="0" smtClean="0">
                          <a:latin typeface="Times New Roman" pitchFamily="18" charset="0"/>
                          <a:cs typeface="Times New Roman" pitchFamily="18" charset="0"/>
                        </a:rPr>
                        <a:t>are</a:t>
                      </a:r>
                      <a:r>
                        <a:rPr lang="cs-CZ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 a pilot,</a:t>
                      </a:r>
                      <a:r>
                        <a:rPr lang="cs-CZ" sz="16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cs-CZ" sz="1600" b="1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aren´t</a:t>
                      </a:r>
                      <a:r>
                        <a:rPr lang="cs-CZ" sz="16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cs-CZ" sz="16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you</a:t>
                      </a:r>
                      <a:r>
                        <a:rPr lang="cs-CZ" sz="16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?</a:t>
                      </a:r>
                      <a:endParaRPr lang="cs-CZ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6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You</a:t>
                      </a:r>
                      <a:r>
                        <a:rPr lang="cs-CZ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cs-CZ" sz="1600" b="1" dirty="0" err="1" smtClean="0">
                          <a:latin typeface="Times New Roman" pitchFamily="18" charset="0"/>
                          <a:cs typeface="Times New Roman" pitchFamily="18" charset="0"/>
                        </a:rPr>
                        <a:t>weren´t</a:t>
                      </a:r>
                      <a:r>
                        <a:rPr lang="cs-CZ" sz="1600" b="1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cs-CZ" sz="16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at</a:t>
                      </a:r>
                      <a:r>
                        <a:rPr lang="cs-CZ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cs-CZ" sz="16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home</a:t>
                      </a:r>
                      <a:r>
                        <a:rPr lang="cs-CZ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, </a:t>
                      </a:r>
                      <a:r>
                        <a:rPr lang="cs-CZ" sz="1600" b="1" dirty="0" err="1" smtClean="0">
                          <a:latin typeface="Times New Roman" pitchFamily="18" charset="0"/>
                          <a:cs typeface="Times New Roman" pitchFamily="18" charset="0"/>
                        </a:rPr>
                        <a:t>were</a:t>
                      </a:r>
                      <a:r>
                        <a:rPr lang="cs-CZ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cs-CZ" sz="16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you</a:t>
                      </a:r>
                      <a:r>
                        <a:rPr lang="cs-CZ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?</a:t>
                      </a:r>
                      <a:endParaRPr lang="cs-CZ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6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You</a:t>
                      </a:r>
                      <a:r>
                        <a:rPr lang="cs-CZ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cs-CZ" sz="1600" b="1" dirty="0" err="1" smtClean="0">
                          <a:latin typeface="Times New Roman" pitchFamily="18" charset="0"/>
                          <a:cs typeface="Times New Roman" pitchFamily="18" charset="0"/>
                        </a:rPr>
                        <a:t>aren´t</a:t>
                      </a:r>
                      <a:r>
                        <a:rPr lang="cs-CZ" sz="1600" b="1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cs-CZ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a pilot, </a:t>
                      </a:r>
                      <a:r>
                        <a:rPr lang="cs-CZ" sz="1600" b="1" dirty="0" smtClean="0">
                          <a:latin typeface="Times New Roman" pitchFamily="18" charset="0"/>
                          <a:cs typeface="Times New Roman" pitchFamily="18" charset="0"/>
                        </a:rPr>
                        <a:t>are</a:t>
                      </a:r>
                      <a:r>
                        <a:rPr lang="cs-CZ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cs-CZ" sz="16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you</a:t>
                      </a:r>
                      <a:r>
                        <a:rPr lang="cs-CZ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?</a:t>
                      </a:r>
                      <a:endParaRPr lang="cs-CZ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605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9144" y="6122752"/>
            <a:ext cx="735248" cy="7352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TextovéPole 8"/>
          <p:cNvSpPr txBox="1"/>
          <p:nvPr/>
        </p:nvSpPr>
        <p:spPr>
          <a:xfrm>
            <a:off x="1462348" y="6305710"/>
            <a:ext cx="59046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REMEMBER: </a:t>
            </a:r>
            <a:r>
              <a:rPr lang="cs-CZ" b="1" dirty="0" smtClean="0">
                <a:latin typeface="Times New Roman" pitchFamily="18" charset="0"/>
                <a:cs typeface="Times New Roman" pitchFamily="18" charset="0"/>
              </a:rPr>
              <a:t>I </a:t>
            </a:r>
            <a:r>
              <a:rPr lang="cs-CZ" b="1" dirty="0" err="1" smtClean="0">
                <a:latin typeface="Times New Roman" pitchFamily="18" charset="0"/>
                <a:cs typeface="Times New Roman" pitchFamily="18" charset="0"/>
              </a:rPr>
              <a:t>am</a:t>
            </a:r>
            <a:r>
              <a:rPr lang="cs-CZ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dirty="0" err="1" smtClean="0">
                <a:latin typeface="Times New Roman" pitchFamily="18" charset="0"/>
                <a:cs typeface="Times New Roman" pitchFamily="18" charset="0"/>
              </a:rPr>
              <a:t>your</a:t>
            </a:r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dirty="0" err="1" smtClean="0">
                <a:latin typeface="Times New Roman" pitchFamily="18" charset="0"/>
                <a:cs typeface="Times New Roman" pitchFamily="18" charset="0"/>
              </a:rPr>
              <a:t>friend</a:t>
            </a:r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cs-CZ" b="1" dirty="0" err="1" smtClean="0">
                <a:latin typeface="Times New Roman" pitchFamily="18" charset="0"/>
                <a:cs typeface="Times New Roman" pitchFamily="18" charset="0"/>
              </a:rPr>
              <a:t>aren´t</a:t>
            </a:r>
            <a:r>
              <a:rPr lang="cs-CZ" b="1" dirty="0" smtClean="0">
                <a:latin typeface="Times New Roman" pitchFamily="18" charset="0"/>
                <a:cs typeface="Times New Roman" pitchFamily="18" charset="0"/>
              </a:rPr>
              <a:t> I</a:t>
            </a:r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?</a:t>
            </a:r>
            <a:endParaRPr lang="cs-CZ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770728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 txBox="1">
            <a:spLocks/>
          </p:cNvSpPr>
          <p:nvPr/>
        </p:nvSpPr>
        <p:spPr>
          <a:xfrm>
            <a:off x="0" y="492443"/>
            <a:ext cx="9144000" cy="6365557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cs-CZ" sz="2500" b="1" dirty="0" smtClean="0">
                <a:latin typeface="Times New Roman" pitchFamily="18" charset="0"/>
                <a:cs typeface="Times New Roman" pitchFamily="18" charset="0"/>
              </a:rPr>
              <a:t>35.</a:t>
            </a:r>
            <a:r>
              <a:rPr lang="en-US" sz="2500" b="1" dirty="0" smtClean="0">
                <a:latin typeface="Times New Roman" pitchFamily="18" charset="0"/>
                <a:cs typeface="Times New Roman" pitchFamily="18" charset="0"/>
              </a:rPr>
              <a:t>5 </a:t>
            </a:r>
            <a:r>
              <a:rPr lang="cs-CZ" sz="25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b="1" dirty="0" smtClean="0">
                <a:latin typeface="Times New Roman" pitchFamily="18" charset="0"/>
                <a:cs typeface="Times New Roman" pitchFamily="18" charset="0"/>
              </a:rPr>
              <a:t>Exercises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28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sz="1800" b="1" dirty="0" smtClean="0">
                <a:latin typeface="Times New Roman" pitchFamily="18" charset="0"/>
                <a:cs typeface="Times New Roman" pitchFamily="18" charset="0"/>
              </a:rPr>
              <a:t>Fill in the correct question tag:</a:t>
            </a:r>
          </a:p>
          <a:p>
            <a:pPr algn="l"/>
            <a:endParaRPr lang="en-US" sz="1800" b="1" dirty="0" smtClean="0">
              <a:latin typeface="Times New Roman" pitchFamily="18" charset="0"/>
              <a:cs typeface="Times New Roman" pitchFamily="18" charset="0"/>
            </a:endParaRPr>
          </a:p>
          <a:p>
            <a:pPr marL="342900" indent="-342900" algn="l">
              <a:buAutoNum type="alphaLcParenR"/>
            </a:pP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The purse was very expensive, _____________________ ?</a:t>
            </a:r>
          </a:p>
          <a:p>
            <a:pPr marL="342900" indent="-342900" algn="l">
              <a:buFontTx/>
              <a:buAutoNum type="alphaLcParenR"/>
            </a:pP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You like your teacher, _____________________ ?</a:t>
            </a:r>
          </a:p>
          <a:p>
            <a:pPr marL="342900" indent="-342900" algn="l">
              <a:buFontTx/>
              <a:buAutoNum type="alphaLcParenR"/>
            </a:pP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Dan can fix it, _____________________ ?</a:t>
            </a:r>
          </a:p>
          <a:p>
            <a:pPr marL="342900" indent="-342900" algn="l">
              <a:buFontTx/>
              <a:buAutoNum type="alphaLcParenR"/>
            </a:pP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We will go there, _____________________ ?</a:t>
            </a:r>
          </a:p>
          <a:p>
            <a:pPr marL="342900" indent="-342900" algn="l">
              <a:buFontTx/>
              <a:buAutoNum type="alphaLcParenR"/>
            </a:pP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Your parents have seen the movie, _____________________ ?</a:t>
            </a:r>
          </a:p>
          <a:p>
            <a:pPr marL="342900" indent="-342900" algn="l">
              <a:buFontTx/>
              <a:buAutoNum type="alphaLcParenR"/>
            </a:pP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The kids are at school, _____________________ ?</a:t>
            </a:r>
          </a:p>
          <a:p>
            <a:pPr marL="342900" indent="-342900" algn="l">
              <a:buFontTx/>
              <a:buAutoNum type="alphaLcParenR"/>
            </a:pP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Your sister has got the money, _____________________ ?</a:t>
            </a:r>
          </a:p>
          <a:p>
            <a:pPr marL="342900" indent="-342900" algn="l">
              <a:buFontTx/>
              <a:buAutoNum type="alphaLcParenR"/>
            </a:pP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You don´t like getting up early, _____________________ ?</a:t>
            </a:r>
          </a:p>
          <a:p>
            <a:pPr marL="342900" indent="-342900" algn="l">
              <a:buFontTx/>
              <a:buAutoNum type="alphaLcParenR"/>
            </a:pP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You won´t leave now, _____________________ ?</a:t>
            </a:r>
          </a:p>
          <a:p>
            <a:pPr marL="342900" indent="-342900" algn="l">
              <a:buFontTx/>
              <a:buAutoNum type="alphaLcParenR"/>
            </a:pP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The twins know you, _____________________ ?</a:t>
            </a:r>
            <a:endParaRPr lang="cs-CZ" sz="1800" dirty="0" smtClean="0">
              <a:latin typeface="Times New Roman" pitchFamily="18" charset="0"/>
              <a:cs typeface="Times New Roman" pitchFamily="18" charset="0"/>
            </a:endParaRPr>
          </a:p>
          <a:p>
            <a:pPr marL="342900" indent="-342900" algn="l">
              <a:buFontTx/>
              <a:buAutoNum type="alphaLcParenR"/>
            </a:pPr>
            <a:endParaRPr lang="cs-CZ" sz="1800" dirty="0">
              <a:latin typeface="Times New Roman" pitchFamily="18" charset="0"/>
              <a:cs typeface="Times New Roman" pitchFamily="18" charset="0"/>
            </a:endParaRPr>
          </a:p>
          <a:p>
            <a:pPr algn="l"/>
            <a:r>
              <a:rPr lang="cs-CZ" sz="1800" b="1" dirty="0" err="1" smtClean="0">
                <a:latin typeface="Times New Roman" pitchFamily="18" charset="0"/>
                <a:cs typeface="Times New Roman" pitchFamily="18" charset="0"/>
              </a:rPr>
              <a:t>Write</a:t>
            </a:r>
            <a:r>
              <a:rPr lang="cs-CZ" sz="1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1800" b="1" dirty="0" err="1" smtClean="0">
                <a:latin typeface="Times New Roman" pitchFamily="18" charset="0"/>
                <a:cs typeface="Times New Roman" pitchFamily="18" charset="0"/>
              </a:rPr>
              <a:t>the</a:t>
            </a:r>
            <a:r>
              <a:rPr lang="cs-CZ" sz="1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1800" b="1" dirty="0" err="1" smtClean="0">
                <a:latin typeface="Times New Roman" pitchFamily="18" charset="0"/>
                <a:cs typeface="Times New Roman" pitchFamily="18" charset="0"/>
              </a:rPr>
              <a:t>statement</a:t>
            </a:r>
            <a:r>
              <a:rPr lang="cs-CZ" sz="1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1800" b="1" dirty="0" err="1" smtClean="0">
                <a:latin typeface="Times New Roman" pitchFamily="18" charset="0"/>
                <a:cs typeface="Times New Roman" pitchFamily="18" charset="0"/>
              </a:rPr>
              <a:t>before</a:t>
            </a:r>
            <a:r>
              <a:rPr lang="cs-CZ" sz="1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1800" b="1" dirty="0" err="1" smtClean="0">
                <a:latin typeface="Times New Roman" pitchFamily="18" charset="0"/>
                <a:cs typeface="Times New Roman" pitchFamily="18" charset="0"/>
              </a:rPr>
              <a:t>the</a:t>
            </a:r>
            <a:r>
              <a:rPr lang="cs-CZ" sz="1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1800" b="1" dirty="0" err="1" smtClean="0">
                <a:latin typeface="Times New Roman" pitchFamily="18" charset="0"/>
                <a:cs typeface="Times New Roman" pitchFamily="18" charset="0"/>
              </a:rPr>
              <a:t>question</a:t>
            </a:r>
            <a:r>
              <a:rPr lang="cs-CZ" sz="1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1800" b="1" dirty="0" err="1" smtClean="0">
                <a:latin typeface="Times New Roman" pitchFamily="18" charset="0"/>
                <a:cs typeface="Times New Roman" pitchFamily="18" charset="0"/>
              </a:rPr>
              <a:t>tag</a:t>
            </a:r>
            <a:r>
              <a:rPr lang="cs-CZ" sz="1800" b="1" dirty="0" smtClean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algn="l"/>
            <a:endParaRPr lang="cs-CZ" sz="1800" dirty="0">
              <a:latin typeface="Times New Roman" pitchFamily="18" charset="0"/>
              <a:cs typeface="Times New Roman" pitchFamily="18" charset="0"/>
            </a:endParaRPr>
          </a:p>
          <a:p>
            <a:pPr marL="342900" indent="-342900" algn="l">
              <a:buAutoNum type="alphaLcParenR"/>
            </a:pPr>
            <a:r>
              <a:rPr lang="cs-CZ" sz="1800" dirty="0" smtClean="0">
                <a:latin typeface="Times New Roman" pitchFamily="18" charset="0"/>
                <a:cs typeface="Times New Roman" pitchFamily="18" charset="0"/>
              </a:rPr>
              <a:t>__________________________, </a:t>
            </a:r>
            <a:r>
              <a:rPr lang="cs-CZ" sz="1800" dirty="0" err="1" smtClean="0">
                <a:latin typeface="Times New Roman" pitchFamily="18" charset="0"/>
                <a:cs typeface="Times New Roman" pitchFamily="18" charset="0"/>
              </a:rPr>
              <a:t>is</a:t>
            </a:r>
            <a:r>
              <a:rPr lang="cs-CZ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1800" dirty="0" err="1" smtClean="0">
                <a:latin typeface="Times New Roman" pitchFamily="18" charset="0"/>
                <a:cs typeface="Times New Roman" pitchFamily="18" charset="0"/>
              </a:rPr>
              <a:t>it</a:t>
            </a:r>
            <a:r>
              <a:rPr lang="cs-CZ" sz="1800" dirty="0" smtClean="0"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pPr marL="342900" indent="-342900" algn="l">
              <a:buAutoNum type="alphaLcParenR"/>
            </a:pPr>
            <a:r>
              <a:rPr lang="cs-CZ" sz="1800" dirty="0" smtClean="0">
                <a:latin typeface="Times New Roman" pitchFamily="18" charset="0"/>
                <a:cs typeface="Times New Roman" pitchFamily="18" charset="0"/>
              </a:rPr>
              <a:t>__________________________, </a:t>
            </a:r>
            <a:r>
              <a:rPr lang="cs-CZ" sz="1800" dirty="0" err="1" smtClean="0">
                <a:latin typeface="Times New Roman" pitchFamily="18" charset="0"/>
                <a:cs typeface="Times New Roman" pitchFamily="18" charset="0"/>
              </a:rPr>
              <a:t>were</a:t>
            </a:r>
            <a:r>
              <a:rPr lang="cs-CZ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1800" dirty="0" err="1" smtClean="0">
                <a:latin typeface="Times New Roman" pitchFamily="18" charset="0"/>
                <a:cs typeface="Times New Roman" pitchFamily="18" charset="0"/>
              </a:rPr>
              <a:t>you</a:t>
            </a:r>
            <a:r>
              <a:rPr lang="cs-CZ" sz="1800" dirty="0" smtClean="0"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pPr marL="342900" indent="-342900" algn="l">
              <a:buAutoNum type="alphaLcParenR"/>
            </a:pPr>
            <a:r>
              <a:rPr lang="cs-CZ" sz="1800" dirty="0" smtClean="0">
                <a:latin typeface="Times New Roman" pitchFamily="18" charset="0"/>
                <a:cs typeface="Times New Roman" pitchFamily="18" charset="0"/>
              </a:rPr>
              <a:t>__________________________, </a:t>
            </a:r>
            <a:r>
              <a:rPr lang="cs-CZ" sz="1800" dirty="0" err="1" smtClean="0">
                <a:latin typeface="Times New Roman" pitchFamily="18" charset="0"/>
                <a:cs typeface="Times New Roman" pitchFamily="18" charset="0"/>
              </a:rPr>
              <a:t>did</a:t>
            </a:r>
            <a:r>
              <a:rPr lang="cs-CZ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1800" dirty="0" err="1" smtClean="0">
                <a:latin typeface="Times New Roman" pitchFamily="18" charset="0"/>
                <a:cs typeface="Times New Roman" pitchFamily="18" charset="0"/>
              </a:rPr>
              <a:t>she</a:t>
            </a:r>
            <a:r>
              <a:rPr lang="cs-CZ" sz="1800" dirty="0" smtClean="0"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pPr marL="342900" indent="-342900" algn="l">
              <a:buAutoNum type="alphaLcParenR"/>
            </a:pPr>
            <a:r>
              <a:rPr lang="cs-CZ" sz="1800" dirty="0" smtClean="0">
                <a:latin typeface="Times New Roman" pitchFamily="18" charset="0"/>
                <a:cs typeface="Times New Roman" pitchFamily="18" charset="0"/>
              </a:rPr>
              <a:t>__________________________, </a:t>
            </a:r>
            <a:r>
              <a:rPr lang="cs-CZ" sz="1800" dirty="0" err="1" smtClean="0">
                <a:latin typeface="Times New Roman" pitchFamily="18" charset="0"/>
                <a:cs typeface="Times New Roman" pitchFamily="18" charset="0"/>
              </a:rPr>
              <a:t>can´t</a:t>
            </a:r>
            <a:r>
              <a:rPr lang="cs-CZ" sz="1800" dirty="0" smtClean="0">
                <a:latin typeface="Times New Roman" pitchFamily="18" charset="0"/>
                <a:cs typeface="Times New Roman" pitchFamily="18" charset="0"/>
              </a:rPr>
              <a:t> he?</a:t>
            </a:r>
          </a:p>
          <a:p>
            <a:pPr marL="342900" indent="-342900" algn="l">
              <a:buAutoNum type="alphaLcParenR"/>
            </a:pPr>
            <a:r>
              <a:rPr lang="cs-CZ" sz="1800" dirty="0" smtClean="0">
                <a:latin typeface="Times New Roman" pitchFamily="18" charset="0"/>
                <a:cs typeface="Times New Roman" pitchFamily="18" charset="0"/>
              </a:rPr>
              <a:t>__________________________, </a:t>
            </a:r>
            <a:r>
              <a:rPr lang="cs-CZ" sz="1800" dirty="0" err="1" smtClean="0">
                <a:latin typeface="Times New Roman" pitchFamily="18" charset="0"/>
                <a:cs typeface="Times New Roman" pitchFamily="18" charset="0"/>
              </a:rPr>
              <a:t>have</a:t>
            </a:r>
            <a:r>
              <a:rPr lang="cs-CZ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1800" dirty="0" err="1" smtClean="0">
                <a:latin typeface="Times New Roman" pitchFamily="18" charset="0"/>
                <a:cs typeface="Times New Roman" pitchFamily="18" charset="0"/>
              </a:rPr>
              <a:t>they</a:t>
            </a:r>
            <a:r>
              <a:rPr lang="cs-CZ" sz="1800" dirty="0" smtClean="0"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pPr marL="342900" indent="-342900" algn="l">
              <a:buAutoNum type="alphaLcParenR"/>
            </a:pPr>
            <a:endParaRPr lang="cs-CZ" sz="1800" dirty="0" smtClean="0">
              <a:latin typeface="Times New Roman" pitchFamily="18" charset="0"/>
              <a:cs typeface="Times New Roman" pitchFamily="18" charset="0"/>
            </a:endParaRPr>
          </a:p>
          <a:p>
            <a:pPr marL="342900" indent="-342900" algn="l">
              <a:buAutoNum type="alphaLcParenR"/>
            </a:pPr>
            <a:endParaRPr lang="en-US" sz="1800" dirty="0" smtClean="0">
              <a:latin typeface="Times New Roman" pitchFamily="18" charset="0"/>
              <a:cs typeface="Times New Roman" pitchFamily="18" charset="0"/>
            </a:endParaRPr>
          </a:p>
          <a:p>
            <a:pPr algn="l"/>
            <a:endParaRPr lang="en-US" sz="1800" dirty="0" smtClean="0">
              <a:latin typeface="Times New Roman" pitchFamily="18" charset="0"/>
              <a:cs typeface="Times New Roman" pitchFamily="18" charset="0"/>
            </a:endParaRPr>
          </a:p>
          <a:p>
            <a:pPr marL="342900" indent="-342900" algn="l">
              <a:buAutoNum type="alphaLcParenR"/>
            </a:pPr>
            <a:endParaRPr lang="en-US" sz="1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Podnadpis 2"/>
          <p:cNvSpPr txBox="1">
            <a:spLocks/>
          </p:cNvSpPr>
          <p:nvPr/>
        </p:nvSpPr>
        <p:spPr>
          <a:xfrm>
            <a:off x="4499992" y="3501008"/>
            <a:ext cx="4464496" cy="2137792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cs-CZ" sz="1800" dirty="0"/>
          </a:p>
        </p:txBody>
      </p:sp>
      <p:sp>
        <p:nvSpPr>
          <p:cNvPr id="4" name="TextovéPole 3"/>
          <p:cNvSpPr txBox="1"/>
          <p:nvPr/>
        </p:nvSpPr>
        <p:spPr>
          <a:xfrm>
            <a:off x="0" y="0"/>
            <a:ext cx="9144000" cy="49244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cs-CZ" sz="12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Elektronická  učebnice - II. stupeň                         </a:t>
            </a:r>
            <a:r>
              <a:rPr lang="cs-CZ" sz="10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Základní škola Děčín VI, Na Stráni 879/2  – příspěvková organizace                            </a:t>
            </a:r>
            <a:r>
              <a:rPr lang="cs-CZ" sz="16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Anglický jazyk</a:t>
            </a:r>
          </a:p>
          <a:p>
            <a:endParaRPr lang="cs-CZ" sz="1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44645" y="2604381"/>
            <a:ext cx="1482083" cy="19810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22852" y="773758"/>
            <a:ext cx="2803876" cy="13929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240" y="4941168"/>
            <a:ext cx="2194488" cy="16458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753818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 txBox="1">
            <a:spLocks/>
          </p:cNvSpPr>
          <p:nvPr/>
        </p:nvSpPr>
        <p:spPr>
          <a:xfrm>
            <a:off x="0" y="492443"/>
            <a:ext cx="9144000" cy="6365557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cs-CZ" sz="2500" b="1" dirty="0" smtClean="0">
                <a:latin typeface="Times New Roman" pitchFamily="18" charset="0"/>
                <a:cs typeface="Times New Roman" pitchFamily="18" charset="0"/>
              </a:rPr>
              <a:t>35.6  </a:t>
            </a:r>
            <a:r>
              <a:rPr lang="cs-CZ" sz="2500" b="1" dirty="0" err="1" smtClean="0">
                <a:latin typeface="Times New Roman" pitchFamily="18" charset="0"/>
                <a:cs typeface="Times New Roman" pitchFamily="18" charset="0"/>
              </a:rPr>
              <a:t>Something</a:t>
            </a:r>
            <a:r>
              <a:rPr lang="cs-CZ" sz="2500" b="1" dirty="0" smtClean="0">
                <a:latin typeface="Times New Roman" pitchFamily="18" charset="0"/>
                <a:cs typeface="Times New Roman" pitchFamily="18" charset="0"/>
              </a:rPr>
              <a:t> more </a:t>
            </a:r>
            <a:r>
              <a:rPr lang="cs-CZ" sz="2500" b="1" dirty="0" err="1" smtClean="0">
                <a:latin typeface="Times New Roman" pitchFamily="18" charset="0"/>
                <a:cs typeface="Times New Roman" pitchFamily="18" charset="0"/>
              </a:rPr>
              <a:t>difficult</a:t>
            </a:r>
            <a:r>
              <a:rPr lang="cs-CZ" sz="2500" b="1" dirty="0" smtClean="0">
                <a:latin typeface="Times New Roman" pitchFamily="18" charset="0"/>
                <a:cs typeface="Times New Roman" pitchFamily="18" charset="0"/>
              </a:rPr>
              <a:t> - INTONATION</a:t>
            </a:r>
          </a:p>
          <a:p>
            <a:pPr algn="l"/>
            <a:endParaRPr lang="cs-CZ" sz="2800" b="1" dirty="0">
              <a:latin typeface="Times New Roman" pitchFamily="18" charset="0"/>
              <a:cs typeface="Times New Roman" pitchFamily="18" charset="0"/>
            </a:endParaRPr>
          </a:p>
          <a:p>
            <a:pPr algn="l"/>
            <a:r>
              <a:rPr lang="cs-CZ" sz="2000" dirty="0" err="1" smtClean="0">
                <a:latin typeface="Times New Roman" pitchFamily="18" charset="0"/>
                <a:cs typeface="Times New Roman" pitchFamily="18" charset="0"/>
              </a:rPr>
              <a:t>When</a:t>
            </a:r>
            <a:r>
              <a:rPr lang="cs-CZ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2000" dirty="0" err="1" smtClean="0">
                <a:latin typeface="Times New Roman" pitchFamily="18" charset="0"/>
                <a:cs typeface="Times New Roman" pitchFamily="18" charset="0"/>
              </a:rPr>
              <a:t>we</a:t>
            </a:r>
            <a:r>
              <a:rPr lang="cs-CZ" sz="2000" dirty="0" smtClean="0">
                <a:latin typeface="Times New Roman" pitchFamily="18" charset="0"/>
                <a:cs typeface="Times New Roman" pitchFamily="18" charset="0"/>
              </a:rPr>
              <a:t> use </a:t>
            </a:r>
            <a:r>
              <a:rPr lang="cs-CZ" sz="2000" b="1" dirty="0" err="1" smtClean="0">
                <a:latin typeface="Times New Roman" pitchFamily="18" charset="0"/>
                <a:cs typeface="Times New Roman" pitchFamily="18" charset="0"/>
              </a:rPr>
              <a:t>falling</a:t>
            </a:r>
            <a:r>
              <a:rPr lang="cs-CZ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2000" b="1" dirty="0" err="1" smtClean="0">
                <a:latin typeface="Times New Roman" pitchFamily="18" charset="0"/>
                <a:cs typeface="Times New Roman" pitchFamily="18" charset="0"/>
              </a:rPr>
              <a:t>intonation</a:t>
            </a:r>
            <a:r>
              <a:rPr lang="cs-CZ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2000" dirty="0" smtClean="0">
                <a:latin typeface="Times New Roman" pitchFamily="18" charset="0"/>
                <a:cs typeface="Times New Roman" pitchFamily="18" charset="0"/>
              </a:rPr>
              <a:t>in a </a:t>
            </a:r>
            <a:r>
              <a:rPr lang="cs-CZ" sz="2000" dirty="0" err="1" smtClean="0">
                <a:latin typeface="Times New Roman" pitchFamily="18" charset="0"/>
                <a:cs typeface="Times New Roman" pitchFamily="18" charset="0"/>
              </a:rPr>
              <a:t>question</a:t>
            </a:r>
            <a:r>
              <a:rPr lang="cs-CZ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2000" dirty="0" err="1" smtClean="0">
                <a:latin typeface="Times New Roman" pitchFamily="18" charset="0"/>
                <a:cs typeface="Times New Roman" pitchFamily="18" charset="0"/>
              </a:rPr>
              <a:t>tag</a:t>
            </a:r>
            <a:r>
              <a:rPr lang="cs-CZ" sz="2000" dirty="0" smtClean="0">
                <a:latin typeface="Times New Roman" pitchFamily="18" charset="0"/>
                <a:cs typeface="Times New Roman" pitchFamily="18" charset="0"/>
              </a:rPr>
              <a:t>, </a:t>
            </a:r>
          </a:p>
          <a:p>
            <a:pPr algn="l"/>
            <a:r>
              <a:rPr lang="cs-CZ" sz="2000" dirty="0" err="1" smtClean="0">
                <a:latin typeface="Times New Roman" pitchFamily="18" charset="0"/>
                <a:cs typeface="Times New Roman" pitchFamily="18" charset="0"/>
              </a:rPr>
              <a:t>we</a:t>
            </a:r>
            <a:r>
              <a:rPr lang="cs-CZ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2000" dirty="0" err="1" smtClean="0">
                <a:latin typeface="Times New Roman" pitchFamily="18" charset="0"/>
                <a:cs typeface="Times New Roman" pitchFamily="18" charset="0"/>
              </a:rPr>
              <a:t>already</a:t>
            </a:r>
            <a:r>
              <a:rPr lang="cs-CZ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2000" dirty="0" err="1" smtClean="0">
                <a:latin typeface="Times New Roman" pitchFamily="18" charset="0"/>
                <a:cs typeface="Times New Roman" pitchFamily="18" charset="0"/>
              </a:rPr>
              <a:t>know</a:t>
            </a:r>
            <a:r>
              <a:rPr lang="cs-CZ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2000" dirty="0" err="1" smtClean="0">
                <a:latin typeface="Times New Roman" pitchFamily="18" charset="0"/>
                <a:cs typeface="Times New Roman" pitchFamily="18" charset="0"/>
              </a:rPr>
              <a:t>the</a:t>
            </a:r>
            <a:r>
              <a:rPr lang="cs-CZ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2000" dirty="0" err="1" smtClean="0">
                <a:latin typeface="Times New Roman" pitchFamily="18" charset="0"/>
                <a:cs typeface="Times New Roman" pitchFamily="18" charset="0"/>
              </a:rPr>
              <a:t>answer</a:t>
            </a:r>
            <a:r>
              <a:rPr lang="cs-CZ" sz="20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cs-CZ" sz="2000" b="1" dirty="0" err="1" smtClean="0">
                <a:latin typeface="Times New Roman" pitchFamily="18" charset="0"/>
                <a:cs typeface="Times New Roman" pitchFamily="18" charset="0"/>
              </a:rPr>
              <a:t>we</a:t>
            </a:r>
            <a:r>
              <a:rPr lang="cs-CZ" sz="2000" b="1" dirty="0" smtClean="0">
                <a:latin typeface="Times New Roman" pitchFamily="18" charset="0"/>
                <a:cs typeface="Times New Roman" pitchFamily="18" charset="0"/>
              </a:rPr>
              <a:t> are </a:t>
            </a:r>
            <a:r>
              <a:rPr lang="cs-CZ" sz="2000" b="1" dirty="0" err="1" smtClean="0">
                <a:latin typeface="Times New Roman" pitchFamily="18" charset="0"/>
                <a:cs typeface="Times New Roman" pitchFamily="18" charset="0"/>
              </a:rPr>
              <a:t>sure</a:t>
            </a:r>
            <a:r>
              <a:rPr lang="cs-CZ" sz="20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l"/>
            <a:r>
              <a:rPr lang="cs-CZ" sz="2000" dirty="0" err="1" smtClean="0">
                <a:latin typeface="Times New Roman" pitchFamily="18" charset="0"/>
                <a:cs typeface="Times New Roman" pitchFamily="18" charset="0"/>
              </a:rPr>
              <a:t>e.g</a:t>
            </a:r>
            <a:r>
              <a:rPr lang="cs-CZ" sz="20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l"/>
            <a:r>
              <a:rPr lang="cs-CZ" sz="2000" i="1" dirty="0" err="1" smtClean="0">
                <a:latin typeface="Times New Roman" pitchFamily="18" charset="0"/>
                <a:cs typeface="Times New Roman" pitchFamily="18" charset="0"/>
              </a:rPr>
              <a:t>You</a:t>
            </a:r>
            <a:r>
              <a:rPr lang="cs-CZ" sz="20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2000" i="1" dirty="0" err="1" smtClean="0">
                <a:latin typeface="Times New Roman" pitchFamily="18" charset="0"/>
                <a:cs typeface="Times New Roman" pitchFamily="18" charset="0"/>
              </a:rPr>
              <a:t>can´t</a:t>
            </a:r>
            <a:r>
              <a:rPr lang="cs-CZ" sz="20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2000" i="1" dirty="0" err="1" smtClean="0">
                <a:latin typeface="Times New Roman" pitchFamily="18" charset="0"/>
                <a:cs typeface="Times New Roman" pitchFamily="18" charset="0"/>
              </a:rPr>
              <a:t>speak</a:t>
            </a:r>
            <a:r>
              <a:rPr lang="cs-CZ" sz="20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2000" i="1" dirty="0" err="1" smtClean="0">
                <a:latin typeface="Times New Roman" pitchFamily="18" charset="0"/>
                <a:cs typeface="Times New Roman" pitchFamily="18" charset="0"/>
              </a:rPr>
              <a:t>Italian</a:t>
            </a:r>
            <a:r>
              <a:rPr lang="cs-CZ" sz="2000" i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cs-CZ" sz="2000" i="1" dirty="0" err="1" smtClean="0">
                <a:latin typeface="Times New Roman" pitchFamily="18" charset="0"/>
                <a:cs typeface="Times New Roman" pitchFamily="18" charset="0"/>
              </a:rPr>
              <a:t>can</a:t>
            </a:r>
            <a:r>
              <a:rPr lang="cs-CZ" sz="20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2000" i="1" dirty="0" err="1" smtClean="0">
                <a:latin typeface="Times New Roman" pitchFamily="18" charset="0"/>
                <a:cs typeface="Times New Roman" pitchFamily="18" charset="0"/>
              </a:rPr>
              <a:t>you</a:t>
            </a:r>
            <a:r>
              <a:rPr lang="cs-CZ" sz="2000" i="1" dirty="0" smtClean="0">
                <a:latin typeface="Times New Roman" pitchFamily="18" charset="0"/>
                <a:cs typeface="Times New Roman" pitchFamily="18" charset="0"/>
              </a:rPr>
              <a:t>?</a:t>
            </a:r>
            <a:br>
              <a:rPr lang="cs-CZ" sz="2000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cs-CZ" sz="2000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cs-CZ" sz="2000" dirty="0" err="1" smtClean="0">
                <a:latin typeface="Times New Roman" pitchFamily="18" charset="0"/>
                <a:cs typeface="Times New Roman" pitchFamily="18" charset="0"/>
              </a:rPr>
              <a:t>The</a:t>
            </a:r>
            <a:r>
              <a:rPr lang="cs-CZ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2000" dirty="0" err="1" smtClean="0">
                <a:latin typeface="Times New Roman" pitchFamily="18" charset="0"/>
                <a:cs typeface="Times New Roman" pitchFamily="18" charset="0"/>
              </a:rPr>
              <a:t>speaker</a:t>
            </a:r>
            <a:r>
              <a:rPr lang="cs-CZ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2000" dirty="0" err="1" smtClean="0">
                <a:latin typeface="Times New Roman" pitchFamily="18" charset="0"/>
                <a:cs typeface="Times New Roman" pitchFamily="18" charset="0"/>
              </a:rPr>
              <a:t>knows</a:t>
            </a:r>
            <a:r>
              <a:rPr lang="cs-CZ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2000" dirty="0" err="1" smtClean="0">
                <a:latin typeface="Times New Roman" pitchFamily="18" charset="0"/>
                <a:cs typeface="Times New Roman" pitchFamily="18" charset="0"/>
              </a:rPr>
              <a:t>that</a:t>
            </a:r>
            <a:r>
              <a:rPr lang="cs-CZ" sz="2000" dirty="0" smtClean="0">
                <a:latin typeface="Times New Roman" pitchFamily="18" charset="0"/>
                <a:cs typeface="Times New Roman" pitchFamily="18" charset="0"/>
              </a:rPr>
              <a:t> he/</a:t>
            </a:r>
            <a:r>
              <a:rPr lang="cs-CZ" sz="2000" dirty="0" err="1" smtClean="0">
                <a:latin typeface="Times New Roman" pitchFamily="18" charset="0"/>
                <a:cs typeface="Times New Roman" pitchFamily="18" charset="0"/>
              </a:rPr>
              <a:t>she</a:t>
            </a:r>
            <a:r>
              <a:rPr lang="cs-CZ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2000" dirty="0" err="1" smtClean="0">
                <a:latin typeface="Times New Roman" pitchFamily="18" charset="0"/>
                <a:cs typeface="Times New Roman" pitchFamily="18" charset="0"/>
              </a:rPr>
              <a:t>can´t</a:t>
            </a:r>
            <a:r>
              <a:rPr lang="cs-CZ" sz="2000" dirty="0" smtClean="0">
                <a:latin typeface="Times New Roman" pitchFamily="18" charset="0"/>
                <a:cs typeface="Times New Roman" pitchFamily="18" charset="0"/>
              </a:rPr>
              <a:t>.)</a:t>
            </a:r>
            <a:endParaRPr lang="cs-CZ" sz="2000" i="1" dirty="0" smtClean="0">
              <a:latin typeface="Times New Roman" pitchFamily="18" charset="0"/>
              <a:cs typeface="Times New Roman" pitchFamily="18" charset="0"/>
            </a:endParaRPr>
          </a:p>
          <a:p>
            <a:pPr algn="l"/>
            <a:endParaRPr lang="cs-CZ" sz="2000" i="1" dirty="0">
              <a:latin typeface="Times New Roman" pitchFamily="18" charset="0"/>
              <a:cs typeface="Times New Roman" pitchFamily="18" charset="0"/>
            </a:endParaRPr>
          </a:p>
          <a:p>
            <a:pPr algn="l"/>
            <a:endParaRPr lang="cs-CZ" sz="2000" i="1" dirty="0" smtClean="0">
              <a:latin typeface="Times New Roman" pitchFamily="18" charset="0"/>
              <a:cs typeface="Times New Roman" pitchFamily="18" charset="0"/>
            </a:endParaRPr>
          </a:p>
          <a:p>
            <a:pPr algn="l"/>
            <a:r>
              <a:rPr lang="cs-CZ" sz="2000" dirty="0" err="1" smtClean="0">
                <a:latin typeface="Times New Roman" pitchFamily="18" charset="0"/>
                <a:cs typeface="Times New Roman" pitchFamily="18" charset="0"/>
              </a:rPr>
              <a:t>When</a:t>
            </a:r>
            <a:r>
              <a:rPr lang="cs-CZ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2000" dirty="0" err="1" smtClean="0">
                <a:latin typeface="Times New Roman" pitchFamily="18" charset="0"/>
                <a:cs typeface="Times New Roman" pitchFamily="18" charset="0"/>
              </a:rPr>
              <a:t>we</a:t>
            </a:r>
            <a:r>
              <a:rPr lang="cs-CZ" sz="2000" dirty="0" smtClean="0">
                <a:latin typeface="Times New Roman" pitchFamily="18" charset="0"/>
                <a:cs typeface="Times New Roman" pitchFamily="18" charset="0"/>
              </a:rPr>
              <a:t> use </a:t>
            </a:r>
            <a:r>
              <a:rPr lang="cs-CZ" sz="2000" b="1" dirty="0" err="1" smtClean="0">
                <a:latin typeface="Times New Roman" pitchFamily="18" charset="0"/>
                <a:cs typeface="Times New Roman" pitchFamily="18" charset="0"/>
              </a:rPr>
              <a:t>rising</a:t>
            </a:r>
            <a:r>
              <a:rPr lang="cs-CZ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2000" b="1" dirty="0" err="1" smtClean="0">
                <a:latin typeface="Times New Roman" pitchFamily="18" charset="0"/>
                <a:cs typeface="Times New Roman" pitchFamily="18" charset="0"/>
              </a:rPr>
              <a:t>intonation</a:t>
            </a:r>
            <a:r>
              <a:rPr lang="cs-CZ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2000" dirty="0" smtClean="0">
                <a:latin typeface="Times New Roman" pitchFamily="18" charset="0"/>
                <a:cs typeface="Times New Roman" pitchFamily="18" charset="0"/>
              </a:rPr>
              <a:t>in a </a:t>
            </a:r>
            <a:r>
              <a:rPr lang="cs-CZ" sz="2000" dirty="0" err="1" smtClean="0">
                <a:latin typeface="Times New Roman" pitchFamily="18" charset="0"/>
                <a:cs typeface="Times New Roman" pitchFamily="18" charset="0"/>
              </a:rPr>
              <a:t>question</a:t>
            </a:r>
            <a:r>
              <a:rPr lang="cs-CZ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2000" dirty="0" err="1" smtClean="0">
                <a:latin typeface="Times New Roman" pitchFamily="18" charset="0"/>
                <a:cs typeface="Times New Roman" pitchFamily="18" charset="0"/>
              </a:rPr>
              <a:t>tag</a:t>
            </a:r>
            <a:r>
              <a:rPr lang="cs-CZ" sz="2000" dirty="0" smtClean="0">
                <a:latin typeface="Times New Roman" pitchFamily="18" charset="0"/>
                <a:cs typeface="Times New Roman" pitchFamily="18" charset="0"/>
              </a:rPr>
              <a:t>, </a:t>
            </a:r>
          </a:p>
          <a:p>
            <a:pPr algn="l"/>
            <a:r>
              <a:rPr lang="cs-CZ" sz="2000" b="1" dirty="0" err="1" smtClean="0">
                <a:latin typeface="Times New Roman" pitchFamily="18" charset="0"/>
                <a:cs typeface="Times New Roman" pitchFamily="18" charset="0"/>
              </a:rPr>
              <a:t>we</a:t>
            </a:r>
            <a:r>
              <a:rPr lang="cs-CZ" sz="2000" b="1" dirty="0" smtClean="0">
                <a:latin typeface="Times New Roman" pitchFamily="18" charset="0"/>
                <a:cs typeface="Times New Roman" pitchFamily="18" charset="0"/>
              </a:rPr>
              <a:t> are not </a:t>
            </a:r>
            <a:r>
              <a:rPr lang="cs-CZ" sz="2000" b="1" dirty="0" err="1" smtClean="0">
                <a:latin typeface="Times New Roman" pitchFamily="18" charset="0"/>
                <a:cs typeface="Times New Roman" pitchFamily="18" charset="0"/>
              </a:rPr>
              <a:t>sure</a:t>
            </a:r>
            <a:r>
              <a:rPr lang="cs-CZ" sz="20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cs-CZ" sz="2000" dirty="0" err="1" smtClean="0">
                <a:latin typeface="Times New Roman" pitchFamily="18" charset="0"/>
                <a:cs typeface="Times New Roman" pitchFamily="18" charset="0"/>
              </a:rPr>
              <a:t>we</a:t>
            </a:r>
            <a:r>
              <a:rPr lang="cs-CZ" sz="2000" dirty="0" smtClean="0">
                <a:latin typeface="Times New Roman" pitchFamily="18" charset="0"/>
                <a:cs typeface="Times New Roman" pitchFamily="18" charset="0"/>
              </a:rPr>
              <a:t> are </a:t>
            </a:r>
            <a:r>
              <a:rPr lang="cs-CZ" sz="2000" dirty="0" err="1" smtClean="0">
                <a:latin typeface="Times New Roman" pitchFamily="18" charset="0"/>
                <a:cs typeface="Times New Roman" pitchFamily="18" charset="0"/>
              </a:rPr>
              <a:t>really</a:t>
            </a:r>
            <a:r>
              <a:rPr lang="cs-CZ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2000" dirty="0" err="1" smtClean="0">
                <a:latin typeface="Times New Roman" pitchFamily="18" charset="0"/>
                <a:cs typeface="Times New Roman" pitchFamily="18" charset="0"/>
              </a:rPr>
              <a:t>asking</a:t>
            </a:r>
            <a:r>
              <a:rPr lang="cs-CZ" sz="20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l"/>
            <a:r>
              <a:rPr lang="cs-CZ" sz="2000" dirty="0" err="1" smtClean="0">
                <a:latin typeface="Times New Roman" pitchFamily="18" charset="0"/>
                <a:cs typeface="Times New Roman" pitchFamily="18" charset="0"/>
              </a:rPr>
              <a:t>e.g</a:t>
            </a:r>
            <a:r>
              <a:rPr lang="cs-CZ" sz="20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l"/>
            <a:r>
              <a:rPr lang="cs-CZ" sz="2000" i="1" dirty="0" err="1" smtClean="0">
                <a:latin typeface="Times New Roman" pitchFamily="18" charset="0"/>
                <a:cs typeface="Times New Roman" pitchFamily="18" charset="0"/>
              </a:rPr>
              <a:t>You</a:t>
            </a:r>
            <a:r>
              <a:rPr lang="cs-CZ" sz="2000" i="1" dirty="0" smtClean="0">
                <a:latin typeface="Times New Roman" pitchFamily="18" charset="0"/>
                <a:cs typeface="Times New Roman" pitchFamily="18" charset="0"/>
              </a:rPr>
              <a:t> are not his </a:t>
            </a:r>
            <a:r>
              <a:rPr lang="cs-CZ" sz="2000" i="1" dirty="0" err="1" smtClean="0">
                <a:latin typeface="Times New Roman" pitchFamily="18" charset="0"/>
                <a:cs typeface="Times New Roman" pitchFamily="18" charset="0"/>
              </a:rPr>
              <a:t>brother</a:t>
            </a:r>
            <a:r>
              <a:rPr lang="cs-CZ" sz="2000" i="1" dirty="0" smtClean="0">
                <a:latin typeface="Times New Roman" pitchFamily="18" charset="0"/>
                <a:cs typeface="Times New Roman" pitchFamily="18" charset="0"/>
              </a:rPr>
              <a:t>, are </a:t>
            </a:r>
            <a:r>
              <a:rPr lang="cs-CZ" sz="2000" i="1" dirty="0" err="1" smtClean="0">
                <a:latin typeface="Times New Roman" pitchFamily="18" charset="0"/>
                <a:cs typeface="Times New Roman" pitchFamily="18" charset="0"/>
              </a:rPr>
              <a:t>you</a:t>
            </a:r>
            <a:r>
              <a:rPr lang="cs-CZ" sz="2000" i="1" dirty="0" smtClean="0">
                <a:latin typeface="Times New Roman" pitchFamily="18" charset="0"/>
                <a:cs typeface="Times New Roman" pitchFamily="18" charset="0"/>
              </a:rPr>
              <a:t>? </a:t>
            </a:r>
          </a:p>
          <a:p>
            <a:pPr algn="l"/>
            <a:r>
              <a:rPr lang="cs-CZ" sz="2000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cs-CZ" sz="2000" dirty="0" err="1" smtClean="0">
                <a:latin typeface="Times New Roman" pitchFamily="18" charset="0"/>
                <a:cs typeface="Times New Roman" pitchFamily="18" charset="0"/>
              </a:rPr>
              <a:t>The</a:t>
            </a:r>
            <a:r>
              <a:rPr lang="cs-CZ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2000" dirty="0" err="1" smtClean="0">
                <a:latin typeface="Times New Roman" pitchFamily="18" charset="0"/>
                <a:cs typeface="Times New Roman" pitchFamily="18" charset="0"/>
              </a:rPr>
              <a:t>speaker</a:t>
            </a:r>
            <a:r>
              <a:rPr lang="cs-CZ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2000" dirty="0" err="1" smtClean="0">
                <a:latin typeface="Times New Roman" pitchFamily="18" charset="0"/>
                <a:cs typeface="Times New Roman" pitchFamily="18" charset="0"/>
              </a:rPr>
              <a:t>doesn´t</a:t>
            </a:r>
            <a:r>
              <a:rPr lang="cs-CZ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2000" dirty="0" err="1" smtClean="0">
                <a:latin typeface="Times New Roman" pitchFamily="18" charset="0"/>
                <a:cs typeface="Times New Roman" pitchFamily="18" charset="0"/>
              </a:rPr>
              <a:t>know</a:t>
            </a:r>
            <a:r>
              <a:rPr lang="cs-CZ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2000" dirty="0" err="1" smtClean="0">
                <a:latin typeface="Times New Roman" pitchFamily="18" charset="0"/>
                <a:cs typeface="Times New Roman" pitchFamily="18" charset="0"/>
              </a:rPr>
              <a:t>whether</a:t>
            </a:r>
            <a:r>
              <a:rPr lang="cs-CZ" sz="2000" dirty="0" smtClean="0">
                <a:latin typeface="Times New Roman" pitchFamily="18" charset="0"/>
                <a:cs typeface="Times New Roman" pitchFamily="18" charset="0"/>
              </a:rPr>
              <a:t> he </a:t>
            </a:r>
            <a:r>
              <a:rPr lang="cs-CZ" sz="2000" dirty="0" err="1" smtClean="0">
                <a:latin typeface="Times New Roman" pitchFamily="18" charset="0"/>
                <a:cs typeface="Times New Roman" pitchFamily="18" charset="0"/>
              </a:rPr>
              <a:t>is</a:t>
            </a:r>
            <a:r>
              <a:rPr lang="cs-CZ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2000" dirty="0" err="1" smtClean="0">
                <a:latin typeface="Times New Roman" pitchFamily="18" charset="0"/>
                <a:cs typeface="Times New Roman" pitchFamily="18" charset="0"/>
              </a:rPr>
              <a:t>or</a:t>
            </a:r>
            <a:r>
              <a:rPr lang="cs-CZ" sz="2000" dirty="0" smtClean="0">
                <a:latin typeface="Times New Roman" pitchFamily="18" charset="0"/>
                <a:cs typeface="Times New Roman" pitchFamily="18" charset="0"/>
              </a:rPr>
              <a:t> not.)</a:t>
            </a:r>
            <a:endParaRPr lang="cs-CZ" sz="2000" dirty="0"/>
          </a:p>
          <a:p>
            <a:pPr algn="l"/>
            <a:endParaRPr lang="cs-CZ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Podnadpis 2"/>
          <p:cNvSpPr txBox="1">
            <a:spLocks/>
          </p:cNvSpPr>
          <p:nvPr/>
        </p:nvSpPr>
        <p:spPr>
          <a:xfrm>
            <a:off x="4499992" y="3501008"/>
            <a:ext cx="4464496" cy="2137792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cs-CZ" sz="1800" dirty="0"/>
          </a:p>
        </p:txBody>
      </p:sp>
      <p:sp>
        <p:nvSpPr>
          <p:cNvPr id="4" name="TextovéPole 3"/>
          <p:cNvSpPr txBox="1"/>
          <p:nvPr/>
        </p:nvSpPr>
        <p:spPr>
          <a:xfrm>
            <a:off x="0" y="0"/>
            <a:ext cx="9144000" cy="49244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cs-CZ" sz="12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Elektronická  učebnice - II. stupeň                         </a:t>
            </a:r>
            <a:r>
              <a:rPr lang="cs-CZ" sz="10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Základní škola Děčín VI, Na Stráni 879/2  – příspěvková organizace                            </a:t>
            </a:r>
            <a:r>
              <a:rPr lang="cs-CZ" sz="16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Anglický jazyk</a:t>
            </a:r>
          </a:p>
          <a:p>
            <a:endParaRPr lang="cs-CZ" sz="1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97600" y="3658577"/>
            <a:ext cx="1841624" cy="13812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24364" y="1601092"/>
            <a:ext cx="1867024" cy="14002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9" name="Přímá spojnice se šipkou 8"/>
          <p:cNvCxnSpPr/>
          <p:nvPr/>
        </p:nvCxnSpPr>
        <p:spPr>
          <a:xfrm flipV="1">
            <a:off x="2529508" y="4293096"/>
            <a:ext cx="864096" cy="185827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Přímá spojnice se šipkou 11"/>
          <p:cNvCxnSpPr/>
          <p:nvPr/>
        </p:nvCxnSpPr>
        <p:spPr>
          <a:xfrm>
            <a:off x="2555776" y="2132856"/>
            <a:ext cx="864096" cy="185828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53" name="Picture 5" descr="http://retsam.moodlehub.com/file.php/1/images/FrontPage/Intonation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314" y="5229200"/>
            <a:ext cx="2779242" cy="12415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44404" y="5106828"/>
            <a:ext cx="1356646" cy="15849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14" name="Přímá spojnice 13"/>
          <p:cNvCxnSpPr/>
          <p:nvPr/>
        </p:nvCxnSpPr>
        <p:spPr>
          <a:xfrm flipV="1">
            <a:off x="2987824" y="5517232"/>
            <a:ext cx="656580" cy="332741"/>
          </a:xfrm>
          <a:prstGeom prst="line">
            <a:avLst/>
          </a:prstGeom>
          <a:ln w="57150">
            <a:solidFill>
              <a:schemeClr val="accent3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Přímá spojnice 15"/>
          <p:cNvCxnSpPr>
            <a:stCxn id="2053" idx="3"/>
          </p:cNvCxnSpPr>
          <p:nvPr/>
        </p:nvCxnSpPr>
        <p:spPr>
          <a:xfrm>
            <a:off x="2961556" y="5849973"/>
            <a:ext cx="682848" cy="387339"/>
          </a:xfrm>
          <a:prstGeom prst="line">
            <a:avLst/>
          </a:prstGeom>
          <a:ln w="57150">
            <a:solidFill>
              <a:schemeClr val="accent3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674882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 txBox="1">
            <a:spLocks/>
          </p:cNvSpPr>
          <p:nvPr/>
        </p:nvSpPr>
        <p:spPr>
          <a:xfrm>
            <a:off x="0" y="492443"/>
            <a:ext cx="9144000" cy="6365557"/>
          </a:xfrm>
          <a:prstGeom prst="rect">
            <a:avLst/>
          </a:prstGeom>
        </p:spPr>
        <p:txBody>
          <a:bodyPr>
            <a:normAutofit fontScale="92500"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cs-CZ" sz="2700" b="1" dirty="0" smtClean="0">
                <a:latin typeface="Times New Roman" pitchFamily="18" charset="0"/>
                <a:cs typeface="Times New Roman" pitchFamily="18" charset="0"/>
              </a:rPr>
              <a:t>35.7  CLIL</a:t>
            </a:r>
          </a:p>
          <a:p>
            <a:pPr marL="342900" indent="-342900" algn="l">
              <a:buAutoNum type="arabicPeriod"/>
            </a:pPr>
            <a:r>
              <a:rPr lang="cs-CZ" sz="1800" b="1" dirty="0" err="1" smtClean="0">
                <a:latin typeface="Times New Roman" pitchFamily="18" charset="0"/>
                <a:cs typeface="Times New Roman" pitchFamily="18" charset="0"/>
              </a:rPr>
              <a:t>Now</a:t>
            </a:r>
            <a:r>
              <a:rPr lang="cs-CZ" sz="1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1800" b="1" dirty="0" err="1" smtClean="0">
                <a:latin typeface="Times New Roman" pitchFamily="18" charset="0"/>
                <a:cs typeface="Times New Roman" pitchFamily="18" charset="0"/>
              </a:rPr>
              <a:t>you</a:t>
            </a:r>
            <a:r>
              <a:rPr lang="cs-CZ" sz="1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1800" b="1" dirty="0" err="1" smtClean="0">
                <a:latin typeface="Times New Roman" pitchFamily="18" charset="0"/>
                <a:cs typeface="Times New Roman" pitchFamily="18" charset="0"/>
              </a:rPr>
              <a:t>know</a:t>
            </a:r>
            <a:r>
              <a:rPr lang="cs-CZ" sz="1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1800" b="1" dirty="0" err="1" smtClean="0">
                <a:latin typeface="Times New Roman" pitchFamily="18" charset="0"/>
                <a:cs typeface="Times New Roman" pitchFamily="18" charset="0"/>
              </a:rPr>
              <a:t>how</a:t>
            </a:r>
            <a:r>
              <a:rPr lang="cs-CZ" sz="1800" b="1" dirty="0" smtClean="0">
                <a:latin typeface="Times New Roman" pitchFamily="18" charset="0"/>
                <a:cs typeface="Times New Roman" pitchFamily="18" charset="0"/>
              </a:rPr>
              <a:t> to </a:t>
            </a:r>
            <a:r>
              <a:rPr lang="cs-CZ" sz="1800" b="1" dirty="0" err="1" smtClean="0">
                <a:latin typeface="Times New Roman" pitchFamily="18" charset="0"/>
                <a:cs typeface="Times New Roman" pitchFamily="18" charset="0"/>
              </a:rPr>
              <a:t>form</a:t>
            </a:r>
            <a:r>
              <a:rPr lang="cs-CZ" sz="1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1800" b="1" dirty="0" err="1" smtClean="0">
                <a:latin typeface="Times New Roman" pitchFamily="18" charset="0"/>
                <a:cs typeface="Times New Roman" pitchFamily="18" charset="0"/>
              </a:rPr>
              <a:t>the</a:t>
            </a:r>
            <a:r>
              <a:rPr lang="cs-CZ" sz="1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1800" b="1" dirty="0" err="1" smtClean="0">
                <a:latin typeface="Times New Roman" pitchFamily="18" charset="0"/>
                <a:cs typeface="Times New Roman" pitchFamily="18" charset="0"/>
              </a:rPr>
              <a:t>question</a:t>
            </a:r>
            <a:r>
              <a:rPr lang="cs-CZ" sz="1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1800" b="1" dirty="0" err="1" smtClean="0">
                <a:latin typeface="Times New Roman" pitchFamily="18" charset="0"/>
                <a:cs typeface="Times New Roman" pitchFamily="18" charset="0"/>
              </a:rPr>
              <a:t>tags</a:t>
            </a:r>
            <a:r>
              <a:rPr lang="cs-CZ" sz="1800" b="1" dirty="0" smtClean="0">
                <a:latin typeface="Times New Roman" pitchFamily="18" charset="0"/>
                <a:cs typeface="Times New Roman" pitchFamily="18" charset="0"/>
              </a:rPr>
              <a:t> in </a:t>
            </a:r>
            <a:r>
              <a:rPr lang="cs-CZ" sz="1800" b="1" dirty="0" err="1" smtClean="0">
                <a:latin typeface="Times New Roman" pitchFamily="18" charset="0"/>
                <a:cs typeface="Times New Roman" pitchFamily="18" charset="0"/>
              </a:rPr>
              <a:t>English</a:t>
            </a:r>
            <a:r>
              <a:rPr lang="cs-CZ" sz="1800" b="1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cs-CZ" sz="1800" b="1" dirty="0" err="1" smtClean="0">
                <a:latin typeface="Times New Roman" pitchFamily="18" charset="0"/>
                <a:cs typeface="Times New Roman" pitchFamily="18" charset="0"/>
              </a:rPr>
              <a:t>Is</a:t>
            </a:r>
            <a:r>
              <a:rPr lang="cs-CZ" sz="1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1800" b="1" dirty="0" err="1" smtClean="0">
                <a:latin typeface="Times New Roman" pitchFamily="18" charset="0"/>
                <a:cs typeface="Times New Roman" pitchFamily="18" charset="0"/>
              </a:rPr>
              <a:t>there</a:t>
            </a:r>
            <a:r>
              <a:rPr lang="cs-CZ" sz="1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1800" b="1" dirty="0" err="1" smtClean="0">
                <a:latin typeface="Times New Roman" pitchFamily="18" charset="0"/>
                <a:cs typeface="Times New Roman" pitchFamily="18" charset="0"/>
              </a:rPr>
              <a:t>something</a:t>
            </a:r>
            <a:r>
              <a:rPr lang="cs-CZ" sz="1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1800" b="1" dirty="0" err="1" smtClean="0">
                <a:latin typeface="Times New Roman" pitchFamily="18" charset="0"/>
                <a:cs typeface="Times New Roman" pitchFamily="18" charset="0"/>
              </a:rPr>
              <a:t>similar</a:t>
            </a:r>
            <a:r>
              <a:rPr lang="cs-CZ" sz="1800" b="1" dirty="0" smtClean="0">
                <a:latin typeface="Times New Roman" pitchFamily="18" charset="0"/>
                <a:cs typeface="Times New Roman" pitchFamily="18" charset="0"/>
              </a:rPr>
              <a:t> in </a:t>
            </a:r>
            <a:r>
              <a:rPr lang="cs-CZ" sz="1800" b="1" dirty="0" err="1" smtClean="0">
                <a:latin typeface="Times New Roman" pitchFamily="18" charset="0"/>
                <a:cs typeface="Times New Roman" pitchFamily="18" charset="0"/>
              </a:rPr>
              <a:t>the</a:t>
            </a:r>
            <a:r>
              <a:rPr lang="cs-CZ" sz="1800" b="1" dirty="0" smtClean="0">
                <a:latin typeface="Times New Roman" pitchFamily="18" charset="0"/>
                <a:cs typeface="Times New Roman" pitchFamily="18" charset="0"/>
              </a:rPr>
              <a:t> Czech </a:t>
            </a:r>
            <a:r>
              <a:rPr lang="cs-CZ" sz="1800" b="1" dirty="0" err="1" smtClean="0">
                <a:latin typeface="Times New Roman" pitchFamily="18" charset="0"/>
                <a:cs typeface="Times New Roman" pitchFamily="18" charset="0"/>
              </a:rPr>
              <a:t>language</a:t>
            </a:r>
            <a:r>
              <a:rPr lang="cs-CZ" sz="1800" b="1" dirty="0" smtClean="0">
                <a:latin typeface="Times New Roman" pitchFamily="18" charset="0"/>
                <a:cs typeface="Times New Roman" pitchFamily="18" charset="0"/>
              </a:rPr>
              <a:t>? Do </a:t>
            </a:r>
            <a:r>
              <a:rPr lang="cs-CZ" sz="1800" b="1" dirty="0" err="1" smtClean="0">
                <a:latin typeface="Times New Roman" pitchFamily="18" charset="0"/>
                <a:cs typeface="Times New Roman" pitchFamily="18" charset="0"/>
              </a:rPr>
              <a:t>you</a:t>
            </a:r>
            <a:r>
              <a:rPr lang="cs-CZ" sz="1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1800" b="1" dirty="0" err="1" smtClean="0">
                <a:latin typeface="Times New Roman" pitchFamily="18" charset="0"/>
                <a:cs typeface="Times New Roman" pitchFamily="18" charset="0"/>
              </a:rPr>
              <a:t>know</a:t>
            </a:r>
            <a:r>
              <a:rPr lang="cs-CZ" sz="1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1800" b="1" dirty="0" err="1" smtClean="0">
                <a:latin typeface="Times New Roman" pitchFamily="18" charset="0"/>
                <a:cs typeface="Times New Roman" pitchFamily="18" charset="0"/>
              </a:rPr>
              <a:t>some</a:t>
            </a:r>
            <a:r>
              <a:rPr lang="cs-CZ" sz="1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1800" b="1" dirty="0" err="1" smtClean="0">
                <a:latin typeface="Times New Roman" pitchFamily="18" charset="0"/>
                <a:cs typeface="Times New Roman" pitchFamily="18" charset="0"/>
              </a:rPr>
              <a:t>similar</a:t>
            </a:r>
            <a:r>
              <a:rPr lang="cs-CZ" sz="1800" b="1" dirty="0" smtClean="0">
                <a:latin typeface="Times New Roman" pitchFamily="18" charset="0"/>
                <a:cs typeface="Times New Roman" pitchFamily="18" charset="0"/>
              </a:rPr>
              <a:t> Czech </a:t>
            </a:r>
            <a:r>
              <a:rPr lang="cs-CZ" sz="1800" b="1" dirty="0" err="1" smtClean="0">
                <a:latin typeface="Times New Roman" pitchFamily="18" charset="0"/>
                <a:cs typeface="Times New Roman" pitchFamily="18" charset="0"/>
              </a:rPr>
              <a:t>phrases</a:t>
            </a:r>
            <a:r>
              <a:rPr lang="cs-CZ" sz="1800" b="1" dirty="0" smtClean="0">
                <a:latin typeface="Times New Roman" pitchFamily="18" charset="0"/>
                <a:cs typeface="Times New Roman" pitchFamily="18" charset="0"/>
              </a:rPr>
              <a:t>? </a:t>
            </a:r>
          </a:p>
          <a:p>
            <a:pPr marL="342900" indent="-342900" algn="l">
              <a:buAutoNum type="arabicPeriod"/>
            </a:pPr>
            <a:endParaRPr lang="cs-CZ" sz="1800" b="1" dirty="0">
              <a:latin typeface="Times New Roman" pitchFamily="18" charset="0"/>
              <a:cs typeface="Times New Roman" pitchFamily="18" charset="0"/>
            </a:endParaRPr>
          </a:p>
          <a:p>
            <a:pPr marL="342900" indent="-342900" algn="l">
              <a:buAutoNum type="arabicPeriod"/>
            </a:pPr>
            <a:r>
              <a:rPr lang="cs-CZ" sz="1800" b="1" dirty="0" err="1" smtClean="0">
                <a:latin typeface="Times New Roman" pitchFamily="18" charset="0"/>
                <a:cs typeface="Times New Roman" pitchFamily="18" charset="0"/>
              </a:rPr>
              <a:t>Look</a:t>
            </a:r>
            <a:r>
              <a:rPr lang="cs-CZ" sz="1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1800" b="1" dirty="0" err="1" smtClean="0">
                <a:latin typeface="Times New Roman" pitchFamily="18" charset="0"/>
                <a:cs typeface="Times New Roman" pitchFamily="18" charset="0"/>
              </a:rPr>
              <a:t>at</a:t>
            </a:r>
            <a:r>
              <a:rPr lang="cs-CZ" sz="1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1800" b="1" dirty="0" err="1" smtClean="0">
                <a:latin typeface="Times New Roman" pitchFamily="18" charset="0"/>
                <a:cs typeface="Times New Roman" pitchFamily="18" charset="0"/>
              </a:rPr>
              <a:t>the</a:t>
            </a:r>
            <a:r>
              <a:rPr lang="cs-CZ" sz="1800" b="1" dirty="0" smtClean="0">
                <a:latin typeface="Times New Roman" pitchFamily="18" charset="0"/>
                <a:cs typeface="Times New Roman" pitchFamily="18" charset="0"/>
              </a:rPr>
              <a:t> part </a:t>
            </a:r>
            <a:r>
              <a:rPr lang="cs-CZ" sz="1800" b="1" dirty="0" err="1" smtClean="0">
                <a:latin typeface="Times New Roman" pitchFamily="18" charset="0"/>
                <a:cs typeface="Times New Roman" pitchFamily="18" charset="0"/>
              </a:rPr>
              <a:t>of</a:t>
            </a:r>
            <a:r>
              <a:rPr lang="cs-CZ" sz="1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1800" b="1" dirty="0" err="1" smtClean="0">
                <a:latin typeface="Times New Roman" pitchFamily="18" charset="0"/>
                <a:cs typeface="Times New Roman" pitchFamily="18" charset="0"/>
              </a:rPr>
              <a:t>the</a:t>
            </a:r>
            <a:r>
              <a:rPr lang="cs-CZ" sz="1800" b="1" dirty="0" smtClean="0">
                <a:latin typeface="Times New Roman" pitchFamily="18" charset="0"/>
                <a:cs typeface="Times New Roman" pitchFamily="18" charset="0"/>
              </a:rPr>
              <a:t> song A LITTLE TIME by </a:t>
            </a:r>
            <a:r>
              <a:rPr lang="cs-CZ" sz="1800" b="1" dirty="0" err="1" smtClean="0">
                <a:latin typeface="Times New Roman" pitchFamily="18" charset="0"/>
                <a:cs typeface="Times New Roman" pitchFamily="18" charset="0"/>
              </a:rPr>
              <a:t>The</a:t>
            </a:r>
            <a:r>
              <a:rPr lang="cs-CZ" sz="1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1800" b="1" dirty="0" err="1" smtClean="0">
                <a:latin typeface="Times New Roman" pitchFamily="18" charset="0"/>
                <a:cs typeface="Times New Roman" pitchFamily="18" charset="0"/>
              </a:rPr>
              <a:t>Beautiful</a:t>
            </a:r>
            <a:r>
              <a:rPr lang="cs-CZ" sz="1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1800" b="1" dirty="0" err="1" smtClean="0">
                <a:latin typeface="Times New Roman" pitchFamily="18" charset="0"/>
                <a:cs typeface="Times New Roman" pitchFamily="18" charset="0"/>
              </a:rPr>
              <a:t>South</a:t>
            </a:r>
            <a:r>
              <a:rPr lang="cs-CZ" sz="1800" b="1" dirty="0" smtClean="0">
                <a:latin typeface="Times New Roman" pitchFamily="18" charset="0"/>
                <a:cs typeface="Times New Roman" pitchFamily="18" charset="0"/>
              </a:rPr>
              <a:t> and </a:t>
            </a:r>
            <a:r>
              <a:rPr lang="cs-CZ" sz="1800" b="1" dirty="0" err="1" smtClean="0">
                <a:latin typeface="Times New Roman" pitchFamily="18" charset="0"/>
                <a:cs typeface="Times New Roman" pitchFamily="18" charset="0"/>
              </a:rPr>
              <a:t>find</a:t>
            </a:r>
            <a:r>
              <a:rPr lang="cs-CZ" sz="1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1800" b="1" dirty="0" err="1" smtClean="0">
                <a:latin typeface="Times New Roman" pitchFamily="18" charset="0"/>
                <a:cs typeface="Times New Roman" pitchFamily="18" charset="0"/>
              </a:rPr>
              <a:t>the</a:t>
            </a:r>
            <a:r>
              <a:rPr lang="cs-CZ" sz="1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1800" b="1" dirty="0" err="1" smtClean="0">
                <a:latin typeface="Times New Roman" pitchFamily="18" charset="0"/>
                <a:cs typeface="Times New Roman" pitchFamily="18" charset="0"/>
              </a:rPr>
              <a:t>examples</a:t>
            </a:r>
            <a:r>
              <a:rPr lang="cs-CZ" sz="1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1800" b="1" dirty="0" err="1" smtClean="0">
                <a:latin typeface="Times New Roman" pitchFamily="18" charset="0"/>
                <a:cs typeface="Times New Roman" pitchFamily="18" charset="0"/>
              </a:rPr>
              <a:t>of</a:t>
            </a:r>
            <a:r>
              <a:rPr lang="cs-CZ" sz="1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1800" b="1" dirty="0" err="1" smtClean="0">
                <a:latin typeface="Times New Roman" pitchFamily="18" charset="0"/>
                <a:cs typeface="Times New Roman" pitchFamily="18" charset="0"/>
              </a:rPr>
              <a:t>the</a:t>
            </a:r>
            <a:r>
              <a:rPr lang="cs-CZ" sz="1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1800" b="1" dirty="0" err="1" smtClean="0">
                <a:latin typeface="Times New Roman" pitchFamily="18" charset="0"/>
                <a:cs typeface="Times New Roman" pitchFamily="18" charset="0"/>
              </a:rPr>
              <a:t>question</a:t>
            </a:r>
            <a:r>
              <a:rPr lang="cs-CZ" sz="1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1800" b="1" dirty="0" err="1" smtClean="0">
                <a:latin typeface="Times New Roman" pitchFamily="18" charset="0"/>
                <a:cs typeface="Times New Roman" pitchFamily="18" charset="0"/>
              </a:rPr>
              <a:t>tags</a:t>
            </a:r>
            <a:r>
              <a:rPr lang="cs-CZ" sz="1800" b="1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l"/>
            <a:endParaRPr lang="cs-CZ" sz="1800" b="1" dirty="0">
              <a:latin typeface="Times New Roman" pitchFamily="18" charset="0"/>
              <a:cs typeface="Times New Roman" pitchFamily="18" charset="0"/>
            </a:endParaRPr>
          </a:p>
          <a:p>
            <a:pPr algn="l"/>
            <a:r>
              <a:rPr lang="en-US" sz="1900" dirty="0" smtClean="0">
                <a:latin typeface="Times New Roman" pitchFamily="18" charset="0"/>
                <a:cs typeface="Times New Roman" pitchFamily="18" charset="0"/>
              </a:rPr>
              <a:t>I </a:t>
            </a:r>
            <a:r>
              <a:rPr lang="en-US" sz="1900" dirty="0">
                <a:latin typeface="Times New Roman" pitchFamily="18" charset="0"/>
                <a:cs typeface="Times New Roman" pitchFamily="18" charset="0"/>
              </a:rPr>
              <a:t>need a little time</a:t>
            </a:r>
            <a:br>
              <a:rPr lang="en-US" sz="1900" dirty="0">
                <a:latin typeface="Times New Roman" pitchFamily="18" charset="0"/>
                <a:cs typeface="Times New Roman" pitchFamily="18" charset="0"/>
              </a:rPr>
            </a:br>
            <a:r>
              <a:rPr lang="en-US" sz="1900" dirty="0">
                <a:latin typeface="Times New Roman" pitchFamily="18" charset="0"/>
                <a:cs typeface="Times New Roman" pitchFamily="18" charset="0"/>
              </a:rPr>
              <a:t>To think it over</a:t>
            </a:r>
            <a:br>
              <a:rPr lang="en-US" sz="1900" dirty="0">
                <a:latin typeface="Times New Roman" pitchFamily="18" charset="0"/>
                <a:cs typeface="Times New Roman" pitchFamily="18" charset="0"/>
              </a:rPr>
            </a:br>
            <a:r>
              <a:rPr lang="en-US" sz="1900" dirty="0">
                <a:latin typeface="Times New Roman" pitchFamily="18" charset="0"/>
                <a:cs typeface="Times New Roman" pitchFamily="18" charset="0"/>
              </a:rPr>
              <a:t>I need a little space</a:t>
            </a:r>
            <a:br>
              <a:rPr lang="en-US" sz="1900" dirty="0">
                <a:latin typeface="Times New Roman" pitchFamily="18" charset="0"/>
                <a:cs typeface="Times New Roman" pitchFamily="18" charset="0"/>
              </a:rPr>
            </a:br>
            <a:r>
              <a:rPr lang="en-US" sz="1900" dirty="0">
                <a:latin typeface="Times New Roman" pitchFamily="18" charset="0"/>
                <a:cs typeface="Times New Roman" pitchFamily="18" charset="0"/>
              </a:rPr>
              <a:t>Just on my own</a:t>
            </a:r>
            <a:br>
              <a:rPr lang="en-US" sz="1900" dirty="0">
                <a:latin typeface="Times New Roman" pitchFamily="18" charset="0"/>
                <a:cs typeface="Times New Roman" pitchFamily="18" charset="0"/>
              </a:rPr>
            </a:br>
            <a:r>
              <a:rPr lang="en-US" sz="1900" dirty="0">
                <a:latin typeface="Times New Roman" pitchFamily="18" charset="0"/>
                <a:cs typeface="Times New Roman" pitchFamily="18" charset="0"/>
              </a:rPr>
              <a:t>I need a little time</a:t>
            </a:r>
            <a:br>
              <a:rPr lang="en-US" sz="1900" dirty="0">
                <a:latin typeface="Times New Roman" pitchFamily="18" charset="0"/>
                <a:cs typeface="Times New Roman" pitchFamily="18" charset="0"/>
              </a:rPr>
            </a:br>
            <a:r>
              <a:rPr lang="en-US" sz="1900" dirty="0">
                <a:latin typeface="Times New Roman" pitchFamily="18" charset="0"/>
                <a:cs typeface="Times New Roman" pitchFamily="18" charset="0"/>
              </a:rPr>
              <a:t>To find my freedom</a:t>
            </a:r>
            <a:br>
              <a:rPr lang="en-US" sz="1900" dirty="0">
                <a:latin typeface="Times New Roman" pitchFamily="18" charset="0"/>
                <a:cs typeface="Times New Roman" pitchFamily="18" charset="0"/>
              </a:rPr>
            </a:br>
            <a:r>
              <a:rPr lang="en-US" sz="1900" dirty="0">
                <a:latin typeface="Times New Roman" pitchFamily="18" charset="0"/>
                <a:cs typeface="Times New Roman" pitchFamily="18" charset="0"/>
              </a:rPr>
              <a:t>I need a little...</a:t>
            </a:r>
            <a:br>
              <a:rPr lang="en-US" sz="1900" dirty="0">
                <a:latin typeface="Times New Roman" pitchFamily="18" charset="0"/>
                <a:cs typeface="Times New Roman" pitchFamily="18" charset="0"/>
              </a:rPr>
            </a:br>
            <a:r>
              <a:rPr lang="en-US" sz="19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1900" dirty="0">
                <a:latin typeface="Times New Roman" pitchFamily="18" charset="0"/>
                <a:cs typeface="Times New Roman" pitchFamily="18" charset="0"/>
              </a:rPr>
            </a:br>
            <a:r>
              <a:rPr lang="en-US" sz="1900" dirty="0">
                <a:latin typeface="Times New Roman" pitchFamily="18" charset="0"/>
                <a:cs typeface="Times New Roman" pitchFamily="18" charset="0"/>
              </a:rPr>
              <a:t>Funny how quick the milk turns sour</a:t>
            </a:r>
            <a:br>
              <a:rPr lang="en-US" sz="1900" dirty="0">
                <a:latin typeface="Times New Roman" pitchFamily="18" charset="0"/>
                <a:cs typeface="Times New Roman" pitchFamily="18" charset="0"/>
              </a:rPr>
            </a:br>
            <a:r>
              <a:rPr lang="en-US" sz="1900" dirty="0">
                <a:latin typeface="Times New Roman" pitchFamily="18" charset="0"/>
                <a:cs typeface="Times New Roman" pitchFamily="18" charset="0"/>
              </a:rPr>
              <a:t>Isn't it, isn't it</a:t>
            </a:r>
            <a:br>
              <a:rPr lang="en-US" sz="1900" dirty="0">
                <a:latin typeface="Times New Roman" pitchFamily="18" charset="0"/>
                <a:cs typeface="Times New Roman" pitchFamily="18" charset="0"/>
              </a:rPr>
            </a:br>
            <a:r>
              <a:rPr lang="en-US" sz="1900" dirty="0">
                <a:latin typeface="Times New Roman" pitchFamily="18" charset="0"/>
                <a:cs typeface="Times New Roman" pitchFamily="18" charset="0"/>
              </a:rPr>
              <a:t>Your face has been looking like that for hours</a:t>
            </a:r>
            <a:br>
              <a:rPr lang="en-US" sz="1900" dirty="0">
                <a:latin typeface="Times New Roman" pitchFamily="18" charset="0"/>
                <a:cs typeface="Times New Roman" pitchFamily="18" charset="0"/>
              </a:rPr>
            </a:br>
            <a:r>
              <a:rPr lang="en-US" sz="1900" dirty="0">
                <a:latin typeface="Times New Roman" pitchFamily="18" charset="0"/>
                <a:cs typeface="Times New Roman" pitchFamily="18" charset="0"/>
              </a:rPr>
              <a:t>Hasn't it, hasn't it</a:t>
            </a:r>
            <a:br>
              <a:rPr lang="en-US" sz="1900" dirty="0">
                <a:latin typeface="Times New Roman" pitchFamily="18" charset="0"/>
                <a:cs typeface="Times New Roman" pitchFamily="18" charset="0"/>
              </a:rPr>
            </a:br>
            <a:r>
              <a:rPr lang="en-US" sz="1900" dirty="0">
                <a:latin typeface="Times New Roman" pitchFamily="18" charset="0"/>
                <a:cs typeface="Times New Roman" pitchFamily="18" charset="0"/>
              </a:rPr>
              <a:t>Promises, promises turn to dust</a:t>
            </a:r>
            <a:br>
              <a:rPr lang="en-US" sz="1900" dirty="0">
                <a:latin typeface="Times New Roman" pitchFamily="18" charset="0"/>
                <a:cs typeface="Times New Roman" pitchFamily="18" charset="0"/>
              </a:rPr>
            </a:br>
            <a:r>
              <a:rPr lang="en-US" sz="1900" dirty="0">
                <a:latin typeface="Times New Roman" pitchFamily="18" charset="0"/>
                <a:cs typeface="Times New Roman" pitchFamily="18" charset="0"/>
              </a:rPr>
              <a:t>Wedding bells just turn to rust</a:t>
            </a:r>
            <a:br>
              <a:rPr lang="en-US" sz="1900" dirty="0">
                <a:latin typeface="Times New Roman" pitchFamily="18" charset="0"/>
                <a:cs typeface="Times New Roman" pitchFamily="18" charset="0"/>
              </a:rPr>
            </a:br>
            <a:r>
              <a:rPr lang="en-US" sz="1900" dirty="0">
                <a:latin typeface="Times New Roman" pitchFamily="18" charset="0"/>
                <a:cs typeface="Times New Roman" pitchFamily="18" charset="0"/>
              </a:rPr>
              <a:t>Trust into mistrust</a:t>
            </a:r>
            <a:br>
              <a:rPr lang="en-US" sz="1900" dirty="0">
                <a:latin typeface="Times New Roman" pitchFamily="18" charset="0"/>
                <a:cs typeface="Times New Roman" pitchFamily="18" charset="0"/>
              </a:rPr>
            </a:br>
            <a:r>
              <a:rPr lang="en-US" sz="19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1900" dirty="0">
                <a:latin typeface="Times New Roman" pitchFamily="18" charset="0"/>
                <a:cs typeface="Times New Roman" pitchFamily="18" charset="0"/>
              </a:rPr>
            </a:br>
            <a:r>
              <a:rPr lang="en-US" sz="19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1900" dirty="0">
                <a:latin typeface="Times New Roman" pitchFamily="18" charset="0"/>
                <a:cs typeface="Times New Roman" pitchFamily="18" charset="0"/>
              </a:rPr>
            </a:br>
            <a:endParaRPr lang="cs-CZ" sz="19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Podnadpis 2"/>
          <p:cNvSpPr txBox="1">
            <a:spLocks/>
          </p:cNvSpPr>
          <p:nvPr/>
        </p:nvSpPr>
        <p:spPr>
          <a:xfrm>
            <a:off x="4499992" y="3501008"/>
            <a:ext cx="4464496" cy="2137792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cs-CZ" sz="1800" dirty="0"/>
          </a:p>
        </p:txBody>
      </p:sp>
      <p:sp>
        <p:nvSpPr>
          <p:cNvPr id="4" name="TextovéPole 3"/>
          <p:cNvSpPr txBox="1"/>
          <p:nvPr/>
        </p:nvSpPr>
        <p:spPr>
          <a:xfrm>
            <a:off x="0" y="0"/>
            <a:ext cx="9144000" cy="49244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cs-CZ" sz="12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Elektronická  učebnice - II. stupeň                        </a:t>
            </a:r>
            <a:r>
              <a:rPr lang="cs-CZ" sz="10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Základní škola Děčín VI, Na Stráni 879/2  – příspěvková organizace                              </a:t>
            </a:r>
            <a:r>
              <a:rPr lang="cs-CZ" sz="16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Anglický jazyk</a:t>
            </a:r>
          </a:p>
          <a:p>
            <a:endParaRPr lang="cs-CZ" sz="1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ovéPole 5"/>
          <p:cNvSpPr txBox="1"/>
          <p:nvPr/>
        </p:nvSpPr>
        <p:spPr>
          <a:xfrm>
            <a:off x="5076056" y="2030747"/>
            <a:ext cx="3312368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Times New Roman" pitchFamily="18" charset="0"/>
                <a:cs typeface="Times New Roman" pitchFamily="18" charset="0"/>
              </a:rPr>
              <a:t>You need a little room for your big head</a:t>
            </a:r>
            <a:br>
              <a:rPr lang="en-US" dirty="0">
                <a:latin typeface="Times New Roman" pitchFamily="18" charset="0"/>
                <a:cs typeface="Times New Roman" pitchFamily="18" charset="0"/>
              </a:rPr>
            </a:br>
            <a:r>
              <a:rPr lang="en-US" dirty="0">
                <a:latin typeface="Times New Roman" pitchFamily="18" charset="0"/>
                <a:cs typeface="Times New Roman" pitchFamily="18" charset="0"/>
              </a:rPr>
              <a:t>Don't you, don't you</a:t>
            </a:r>
            <a:br>
              <a:rPr lang="en-US" dirty="0">
                <a:latin typeface="Times New Roman" pitchFamily="18" charset="0"/>
                <a:cs typeface="Times New Roman" pitchFamily="18" charset="0"/>
              </a:rPr>
            </a:br>
            <a:r>
              <a:rPr lang="en-US" dirty="0" err="1">
                <a:latin typeface="Times New Roman" pitchFamily="18" charset="0"/>
                <a:cs typeface="Times New Roman" pitchFamily="18" charset="0"/>
              </a:rPr>
              <a:t>You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need a little space for a thousand beds</a:t>
            </a:r>
            <a:br>
              <a:rPr lang="en-US" dirty="0">
                <a:latin typeface="Times New Roman" pitchFamily="18" charset="0"/>
                <a:cs typeface="Times New Roman" pitchFamily="18" charset="0"/>
              </a:rPr>
            </a:br>
            <a:r>
              <a:rPr lang="en-US" dirty="0">
                <a:latin typeface="Times New Roman" pitchFamily="18" charset="0"/>
                <a:cs typeface="Times New Roman" pitchFamily="18" charset="0"/>
              </a:rPr>
              <a:t>Won't you, won't you</a:t>
            </a:r>
            <a:br>
              <a:rPr lang="en-US" dirty="0">
                <a:latin typeface="Times New Roman" pitchFamily="18" charset="0"/>
                <a:cs typeface="Times New Roman" pitchFamily="18" charset="0"/>
              </a:rPr>
            </a:br>
            <a:r>
              <a:rPr lang="en-US" dirty="0">
                <a:latin typeface="Times New Roman" pitchFamily="18" charset="0"/>
                <a:cs typeface="Times New Roman" pitchFamily="18" charset="0"/>
              </a:rPr>
              <a:t>Lips that promise - fear the worst</a:t>
            </a:r>
            <a:br>
              <a:rPr lang="en-US" dirty="0">
                <a:latin typeface="Times New Roman" pitchFamily="18" charset="0"/>
                <a:cs typeface="Times New Roman" pitchFamily="18" charset="0"/>
              </a:rPr>
            </a:br>
            <a:r>
              <a:rPr lang="en-US" dirty="0">
                <a:latin typeface="Times New Roman" pitchFamily="18" charset="0"/>
                <a:cs typeface="Times New Roman" pitchFamily="18" charset="0"/>
              </a:rPr>
              <a:t>Tongue so sharp - the bubble burst</a:t>
            </a:r>
            <a:br>
              <a:rPr lang="en-US" dirty="0">
                <a:latin typeface="Times New Roman" pitchFamily="18" charset="0"/>
                <a:cs typeface="Times New Roman" pitchFamily="18" charset="0"/>
              </a:rPr>
            </a:br>
            <a:r>
              <a:rPr lang="en-US" dirty="0">
                <a:latin typeface="Times New Roman" pitchFamily="18" charset="0"/>
                <a:cs typeface="Times New Roman" pitchFamily="18" charset="0"/>
              </a:rPr>
              <a:t>Just into unjust</a:t>
            </a:r>
            <a:br>
              <a:rPr lang="en-US" dirty="0">
                <a:latin typeface="Times New Roman" pitchFamily="18" charset="0"/>
                <a:cs typeface="Times New Roman" pitchFamily="18" charset="0"/>
              </a:rPr>
            </a:br>
            <a:endParaRPr lang="cs-CZ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You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had a little time</a:t>
            </a:r>
            <a:br>
              <a:rPr lang="en-US" dirty="0">
                <a:latin typeface="Times New Roman" pitchFamily="18" charset="0"/>
                <a:cs typeface="Times New Roman" pitchFamily="18" charset="0"/>
              </a:rPr>
            </a:br>
            <a:r>
              <a:rPr lang="en-US" dirty="0">
                <a:latin typeface="Times New Roman" pitchFamily="18" charset="0"/>
                <a:cs typeface="Times New Roman" pitchFamily="18" charset="0"/>
              </a:rPr>
              <a:t>And you had a little fun</a:t>
            </a:r>
            <a:br>
              <a:rPr lang="en-US" dirty="0">
                <a:latin typeface="Times New Roman" pitchFamily="18" charset="0"/>
                <a:cs typeface="Times New Roman" pitchFamily="18" charset="0"/>
              </a:rPr>
            </a:br>
            <a:r>
              <a:rPr lang="en-US" dirty="0">
                <a:latin typeface="Times New Roman" pitchFamily="18" charset="0"/>
                <a:cs typeface="Times New Roman" pitchFamily="18" charset="0"/>
              </a:rPr>
              <a:t>Didn't you, didn't you</a:t>
            </a:r>
            <a:br>
              <a:rPr lang="en-US" dirty="0">
                <a:latin typeface="Times New Roman" pitchFamily="18" charset="0"/>
                <a:cs typeface="Times New Roman" pitchFamily="18" charset="0"/>
              </a:rPr>
            </a:br>
            <a:r>
              <a:rPr lang="en-US" dirty="0">
                <a:latin typeface="Times New Roman" pitchFamily="18" charset="0"/>
                <a:cs typeface="Times New Roman" pitchFamily="18" charset="0"/>
              </a:rPr>
              <a:t>While you had yours</a:t>
            </a:r>
            <a:br>
              <a:rPr lang="en-US" dirty="0">
                <a:latin typeface="Times New Roman" pitchFamily="18" charset="0"/>
                <a:cs typeface="Times New Roman" pitchFamily="18" charset="0"/>
              </a:rPr>
            </a:br>
            <a:r>
              <a:rPr lang="en-US" dirty="0">
                <a:latin typeface="Times New Roman" pitchFamily="18" charset="0"/>
                <a:cs typeface="Times New Roman" pitchFamily="18" charset="0"/>
              </a:rPr>
              <a:t>Do you think I had none</a:t>
            </a:r>
            <a:br>
              <a:rPr lang="en-US" dirty="0">
                <a:latin typeface="Times New Roman" pitchFamily="18" charset="0"/>
                <a:cs typeface="Times New Roman" pitchFamily="18" charset="0"/>
              </a:rPr>
            </a:br>
            <a:r>
              <a:rPr lang="en-US" dirty="0">
                <a:latin typeface="Times New Roman" pitchFamily="18" charset="0"/>
                <a:cs typeface="Times New Roman" pitchFamily="18" charset="0"/>
              </a:rPr>
              <a:t>Do you, do you</a:t>
            </a:r>
            <a:br>
              <a:rPr lang="en-US" dirty="0">
                <a:latin typeface="Times New Roman" pitchFamily="18" charset="0"/>
                <a:cs typeface="Times New Roman" pitchFamily="18" charset="0"/>
              </a:rPr>
            </a:br>
            <a:endParaRPr lang="cs-CZ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ovéPole 6"/>
          <p:cNvSpPr txBox="1"/>
          <p:nvPr/>
        </p:nvSpPr>
        <p:spPr>
          <a:xfrm>
            <a:off x="107504" y="6165304"/>
            <a:ext cx="42484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err="1" smtClean="0">
                <a:latin typeface="Times New Roman" pitchFamily="18" charset="0"/>
                <a:cs typeface="Times New Roman" pitchFamily="18" charset="0"/>
              </a:rPr>
              <a:t>You</a:t>
            </a:r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dirty="0" err="1" smtClean="0">
                <a:latin typeface="Times New Roman" pitchFamily="18" charset="0"/>
                <a:cs typeface="Times New Roman" pitchFamily="18" charset="0"/>
              </a:rPr>
              <a:t>find</a:t>
            </a:r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dirty="0" err="1" smtClean="0">
                <a:latin typeface="Times New Roman" pitchFamily="18" charset="0"/>
                <a:cs typeface="Times New Roman" pitchFamily="18" charset="0"/>
              </a:rPr>
              <a:t>this</a:t>
            </a:r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 song </a:t>
            </a:r>
            <a:r>
              <a:rPr lang="cs-CZ" dirty="0" err="1" smtClean="0">
                <a:latin typeface="Times New Roman" pitchFamily="18" charset="0"/>
                <a:cs typeface="Times New Roman" pitchFamily="18" charset="0"/>
                <a:hlinkClick r:id="rId2"/>
              </a:rPr>
              <a:t>here</a:t>
            </a:r>
            <a:endParaRPr lang="cs-CZ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5816" y="2132856"/>
            <a:ext cx="1930524" cy="19305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040840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 txBox="1">
            <a:spLocks/>
          </p:cNvSpPr>
          <p:nvPr/>
        </p:nvSpPr>
        <p:spPr>
          <a:xfrm>
            <a:off x="0" y="492443"/>
            <a:ext cx="9144000" cy="6365557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cs-CZ" sz="2500" b="1" dirty="0" smtClean="0">
                <a:latin typeface="Times New Roman" pitchFamily="18" charset="0"/>
                <a:cs typeface="Times New Roman" pitchFamily="18" charset="0"/>
              </a:rPr>
              <a:t>35.8  Test </a:t>
            </a:r>
            <a:r>
              <a:rPr lang="cs-CZ" sz="28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cs-CZ" sz="28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cs-CZ" sz="2800" b="1" dirty="0" smtClean="0"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cs-CZ" sz="2000" dirty="0" err="1" smtClean="0">
                <a:latin typeface="Times New Roman" pitchFamily="18" charset="0"/>
                <a:cs typeface="Times New Roman" pitchFamily="18" charset="0"/>
              </a:rPr>
              <a:t>Find</a:t>
            </a:r>
            <a:r>
              <a:rPr lang="cs-CZ" sz="2000" dirty="0" smtClean="0">
                <a:latin typeface="Times New Roman" pitchFamily="18" charset="0"/>
                <a:cs typeface="Times New Roman" pitchFamily="18" charset="0"/>
              </a:rPr>
              <a:t> the </a:t>
            </a:r>
            <a:r>
              <a:rPr lang="cs-CZ" sz="2000" dirty="0" err="1" smtClean="0">
                <a:latin typeface="Times New Roman" pitchFamily="18" charset="0"/>
                <a:cs typeface="Times New Roman" pitchFamily="18" charset="0"/>
              </a:rPr>
              <a:t>correct</a:t>
            </a:r>
            <a:r>
              <a:rPr lang="cs-CZ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2000" dirty="0" err="1" smtClean="0">
                <a:latin typeface="Times New Roman" pitchFamily="18" charset="0"/>
                <a:cs typeface="Times New Roman" pitchFamily="18" charset="0"/>
              </a:rPr>
              <a:t>question</a:t>
            </a:r>
            <a:r>
              <a:rPr lang="cs-CZ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2000" dirty="0" err="1" smtClean="0">
                <a:latin typeface="Times New Roman" pitchFamily="18" charset="0"/>
                <a:cs typeface="Times New Roman" pitchFamily="18" charset="0"/>
              </a:rPr>
              <a:t>tag</a:t>
            </a:r>
            <a:r>
              <a:rPr lang="cs-CZ" sz="2000" dirty="0" smtClean="0">
                <a:latin typeface="Times New Roman" pitchFamily="18" charset="0"/>
                <a:cs typeface="Times New Roman" pitchFamily="18" charset="0"/>
              </a:rPr>
              <a:t>:</a:t>
            </a:r>
            <a:endParaRPr lang="cs-CZ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Podnadpis 2"/>
          <p:cNvSpPr txBox="1">
            <a:spLocks/>
          </p:cNvSpPr>
          <p:nvPr/>
        </p:nvSpPr>
        <p:spPr>
          <a:xfrm>
            <a:off x="4499992" y="3501008"/>
            <a:ext cx="4464496" cy="2137792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cs-CZ" sz="1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ovéPole 3"/>
          <p:cNvSpPr txBox="1"/>
          <p:nvPr/>
        </p:nvSpPr>
        <p:spPr>
          <a:xfrm>
            <a:off x="0" y="0"/>
            <a:ext cx="9144000" cy="49244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cs-CZ" sz="12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Elektronická  učebnice - II. stupeň                         </a:t>
            </a:r>
            <a:r>
              <a:rPr lang="cs-CZ" sz="10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Základní škola Děčín VI, Na Stráni 879/2  – příspěvková organizace                             </a:t>
            </a:r>
            <a:r>
              <a:rPr lang="cs-CZ" sz="16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Anglický jazyk</a:t>
            </a:r>
          </a:p>
          <a:p>
            <a:endParaRPr lang="cs-CZ" sz="1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ovéPole 4"/>
          <p:cNvSpPr txBox="1"/>
          <p:nvPr/>
        </p:nvSpPr>
        <p:spPr>
          <a:xfrm>
            <a:off x="395536" y="1556792"/>
            <a:ext cx="3528392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You did your best,…</a:t>
            </a:r>
          </a:p>
          <a:p>
            <a:pPr marL="342900" indent="-342900">
              <a:buAutoNum type="alphaLcParenR"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don´t you?</a:t>
            </a:r>
          </a:p>
          <a:p>
            <a:pPr marL="342900" indent="-342900">
              <a:buAutoNum type="alphaLcParenR"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didn´t you?</a:t>
            </a:r>
          </a:p>
          <a:p>
            <a:pPr marL="342900" indent="-342900">
              <a:buAutoNum type="alphaLcParenR"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you don´t?</a:t>
            </a:r>
          </a:p>
          <a:p>
            <a:pPr marL="342900" indent="-342900">
              <a:buAutoNum type="alphaLcParenR"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you didn´t?</a:t>
            </a:r>
          </a:p>
          <a:p>
            <a:pPr marL="342900" indent="-342900">
              <a:buAutoNum type="alphaLcParenR"/>
            </a:pP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buAutoNum type="alphaLcParenR"/>
            </a:pPr>
            <a:endParaRPr lang="en-US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2.</a:t>
            </a:r>
            <a:r>
              <a:rPr lang="cs-CZ" b="1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Your class</a:t>
            </a:r>
            <a:r>
              <a:rPr lang="cs-CZ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teacher is young,…</a:t>
            </a:r>
          </a:p>
          <a:p>
            <a:pPr marL="342900" indent="-342900">
              <a:buAutoNum type="alphaLcParenR"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isn´t she?</a:t>
            </a:r>
          </a:p>
          <a:p>
            <a:pPr marL="342900" indent="-342900">
              <a:buAutoNum type="alphaLcParenR"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is she?</a:t>
            </a:r>
          </a:p>
          <a:p>
            <a:pPr marL="342900" indent="-342900">
              <a:buAutoNum type="alphaLcParenR"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was she?</a:t>
            </a:r>
          </a:p>
          <a:p>
            <a:pPr marL="342900" indent="-342900">
              <a:buAutoNum type="alphaLcParenR"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wasn´t she?</a:t>
            </a:r>
          </a:p>
          <a:p>
            <a:pPr marL="342900" indent="-342900">
              <a:buAutoNum type="alphaLcParenR"/>
            </a:pP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 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ovéPole 5"/>
          <p:cNvSpPr txBox="1"/>
          <p:nvPr/>
        </p:nvSpPr>
        <p:spPr>
          <a:xfrm>
            <a:off x="3800983" y="1556792"/>
            <a:ext cx="3744416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3.</a:t>
            </a:r>
            <a:r>
              <a:rPr lang="cs-CZ" b="1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Your parents have been to Paris,…</a:t>
            </a:r>
          </a:p>
          <a:p>
            <a:pPr marL="342900" indent="-342900">
              <a:buAutoNum type="alphaLcParenR"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weren´t they?</a:t>
            </a:r>
          </a:p>
          <a:p>
            <a:pPr marL="342900" indent="-342900">
              <a:buAutoNum type="alphaLcParenR"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hadn´t they?</a:t>
            </a:r>
          </a:p>
          <a:p>
            <a:pPr marL="342900" indent="-342900">
              <a:buAutoNum type="alphaLcParenR"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haven´t they?</a:t>
            </a:r>
          </a:p>
          <a:p>
            <a:pPr marL="342900" indent="-342900">
              <a:buAutoNum type="alphaLcParenR"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were they?</a:t>
            </a:r>
          </a:p>
          <a:p>
            <a:pPr marL="342900" indent="-342900">
              <a:buAutoNum type="alphaLcParenR"/>
            </a:pP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buAutoNum type="alphaLcParenR"/>
            </a:pP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4. </a:t>
            </a:r>
            <a:r>
              <a:rPr lang="cs-CZ" b="1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You will m</a:t>
            </a:r>
            <a:r>
              <a:rPr lang="cs-CZ" b="1" dirty="0" smtClean="0">
                <a:latin typeface="Times New Roman" pitchFamily="18" charset="0"/>
                <a:cs typeface="Times New Roman" pitchFamily="18" charset="0"/>
              </a:rPr>
              <a:t>a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rry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her,…</a:t>
            </a:r>
          </a:p>
          <a:p>
            <a:pPr marL="342900" indent="-342900">
              <a:buAutoNum type="alphaLcParenR"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wouldn´t you?</a:t>
            </a:r>
          </a:p>
          <a:p>
            <a:pPr marL="342900" indent="-342900">
              <a:buAutoNum type="alphaLcParenR"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would you?</a:t>
            </a:r>
          </a:p>
          <a:p>
            <a:pPr marL="342900" indent="-342900">
              <a:buAutoNum type="alphaLcParenR"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will you?</a:t>
            </a:r>
          </a:p>
          <a:p>
            <a:pPr marL="342900" indent="-342900">
              <a:buAutoNum type="alphaLcParenR"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won´t you?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ovéPole 6"/>
          <p:cNvSpPr txBox="1"/>
          <p:nvPr/>
        </p:nvSpPr>
        <p:spPr>
          <a:xfrm>
            <a:off x="4914900" y="6309320"/>
            <a:ext cx="40324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err="1" smtClean="0">
                <a:latin typeface="Times New Roman" pitchFamily="18" charset="0"/>
                <a:cs typeface="Times New Roman" pitchFamily="18" charset="0"/>
              </a:rPr>
              <a:t>Correct</a:t>
            </a:r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dirty="0" err="1" smtClean="0">
                <a:latin typeface="Times New Roman" pitchFamily="18" charset="0"/>
                <a:cs typeface="Times New Roman" pitchFamily="18" charset="0"/>
              </a:rPr>
              <a:t>answers</a:t>
            </a:r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: 1b, 2a, 3c, 4d</a:t>
            </a:r>
            <a:endParaRPr lang="cs-CZ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3876" y="2060848"/>
            <a:ext cx="1423045" cy="19574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37286" y="4365101"/>
            <a:ext cx="1719635" cy="17196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770208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0" y="1"/>
            <a:ext cx="9144000" cy="49244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cs-CZ" sz="12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Elektronická  učebnice - II. stupeň                      </a:t>
            </a:r>
            <a:r>
              <a:rPr lang="cs-CZ" sz="10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Základní škola Děčín VI, Na Stráni 879/2  – příspěvková organizace                       	         </a:t>
            </a:r>
            <a:r>
              <a:rPr lang="cs-CZ" sz="16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Anglický jazyk</a:t>
            </a:r>
          </a:p>
          <a:p>
            <a:endParaRPr lang="cs-CZ" sz="1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Nadpis 1"/>
          <p:cNvSpPr txBox="1">
            <a:spLocks/>
          </p:cNvSpPr>
          <p:nvPr/>
        </p:nvSpPr>
        <p:spPr>
          <a:xfrm>
            <a:off x="20150" y="664804"/>
            <a:ext cx="4119801" cy="792088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cs-CZ" sz="2500" b="1" dirty="0" smtClean="0">
                <a:latin typeface="Times New Roman" pitchFamily="18" charset="0"/>
                <a:cs typeface="Times New Roman" pitchFamily="18" charset="0"/>
              </a:rPr>
              <a:t>35.9   </a:t>
            </a:r>
            <a:r>
              <a:rPr lang="cs-CZ" sz="2500" b="1" dirty="0" smtClean="0">
                <a:latin typeface="Times New Roman" pitchFamily="18" charset="0"/>
                <a:cs typeface="Times New Roman" pitchFamily="18" charset="0"/>
              </a:rPr>
              <a:t>Použité zdroje, citace</a:t>
            </a:r>
            <a:endParaRPr lang="cs-CZ" sz="25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Obdélník 3"/>
          <p:cNvSpPr/>
          <p:nvPr/>
        </p:nvSpPr>
        <p:spPr>
          <a:xfrm>
            <a:off x="611560" y="2060848"/>
            <a:ext cx="7848872" cy="244827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342900" indent="-342900">
              <a:buAutoNum type="arabicPeriod"/>
            </a:pPr>
            <a:r>
              <a:rPr lang="cs-CZ" sz="1600" u="sng" dirty="0" smtClean="0">
                <a:latin typeface="Times New Roman" pitchFamily="18" charset="0"/>
                <a:cs typeface="Times New Roman" pitchFamily="18" charset="0"/>
                <a:hlinkClick r:id="rId2"/>
              </a:rPr>
              <a:t>http</a:t>
            </a:r>
            <a:r>
              <a:rPr lang="cs-CZ" sz="1600" u="sng" dirty="0">
                <a:latin typeface="Times New Roman" pitchFamily="18" charset="0"/>
                <a:cs typeface="Times New Roman" pitchFamily="18" charset="0"/>
                <a:hlinkClick r:id="rId2"/>
              </a:rPr>
              <a:t>://</a:t>
            </a:r>
            <a:r>
              <a:rPr lang="cs-CZ" sz="1600" u="sng" dirty="0" smtClean="0">
                <a:latin typeface="Times New Roman" pitchFamily="18" charset="0"/>
                <a:cs typeface="Times New Roman" pitchFamily="18" charset="0"/>
                <a:hlinkClick r:id="rId2"/>
              </a:rPr>
              <a:t>thecrazyteacherblog.blogspot.com/2011/02/about-question-tags.html</a:t>
            </a:r>
            <a:endParaRPr lang="cs-CZ" sz="1600" u="sng" dirty="0" smtClean="0"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buAutoNum type="arabicPeriod"/>
            </a:pPr>
            <a:r>
              <a:rPr lang="cs-CZ" sz="1600" u="sng" dirty="0" smtClean="0">
                <a:latin typeface="Times New Roman" pitchFamily="18" charset="0"/>
                <a:cs typeface="Times New Roman" pitchFamily="18" charset="0"/>
                <a:hlinkClick r:id="rId3"/>
              </a:rPr>
              <a:t>http</a:t>
            </a:r>
            <a:r>
              <a:rPr lang="cs-CZ" sz="1600" u="sng" dirty="0">
                <a:latin typeface="Times New Roman" pitchFamily="18" charset="0"/>
                <a:cs typeface="Times New Roman" pitchFamily="18" charset="0"/>
                <a:hlinkClick r:id="rId3"/>
              </a:rPr>
              <a:t>://planetforward.ca/blog/levis-and-goodwill-launch-an-eco-friendly-tag-for-change</a:t>
            </a:r>
            <a:r>
              <a:rPr lang="cs-CZ" sz="1600" u="sng" dirty="0" smtClean="0">
                <a:latin typeface="Times New Roman" pitchFamily="18" charset="0"/>
                <a:cs typeface="Times New Roman" pitchFamily="18" charset="0"/>
                <a:hlinkClick r:id="rId3"/>
              </a:rPr>
              <a:t>/</a:t>
            </a:r>
            <a:endParaRPr lang="cs-CZ" sz="1600" u="sng" dirty="0" smtClean="0"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buAutoNum type="arabicPeriod"/>
            </a:pPr>
            <a:r>
              <a:rPr lang="cs-CZ" sz="1600" u="sng" dirty="0" smtClean="0">
                <a:latin typeface="Times New Roman" pitchFamily="18" charset="0"/>
                <a:cs typeface="Times New Roman" pitchFamily="18" charset="0"/>
                <a:hlinkClick r:id="rId4"/>
              </a:rPr>
              <a:t>http</a:t>
            </a:r>
            <a:r>
              <a:rPr lang="cs-CZ" sz="1600" u="sng" dirty="0">
                <a:latin typeface="Times New Roman" pitchFamily="18" charset="0"/>
                <a:cs typeface="Times New Roman" pitchFamily="18" charset="0"/>
                <a:hlinkClick r:id="rId4"/>
              </a:rPr>
              <a:t>://</a:t>
            </a:r>
            <a:r>
              <a:rPr lang="cs-CZ" sz="1600" u="sng" dirty="0" smtClean="0">
                <a:latin typeface="Times New Roman" pitchFamily="18" charset="0"/>
                <a:cs typeface="Times New Roman" pitchFamily="18" charset="0"/>
                <a:hlinkClick r:id="rId4"/>
              </a:rPr>
              <a:t>www.easyelements.com/paper-textures.html</a:t>
            </a:r>
            <a:endParaRPr lang="cs-CZ" sz="1600" u="sng" dirty="0" smtClean="0"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buAutoNum type="arabicPeriod"/>
            </a:pPr>
            <a:r>
              <a:rPr lang="cs-CZ" sz="1600" u="sng" dirty="0" smtClean="0">
                <a:latin typeface="Times New Roman" pitchFamily="18" charset="0"/>
                <a:cs typeface="Times New Roman" pitchFamily="18" charset="0"/>
                <a:hlinkClick r:id="rId5"/>
              </a:rPr>
              <a:t>http</a:t>
            </a:r>
            <a:r>
              <a:rPr lang="cs-CZ" sz="1600" u="sng" dirty="0">
                <a:latin typeface="Times New Roman" pitchFamily="18" charset="0"/>
                <a:cs typeface="Times New Roman" pitchFamily="18" charset="0"/>
                <a:hlinkClick r:id="rId5"/>
              </a:rPr>
              <a:t>://</a:t>
            </a:r>
            <a:r>
              <a:rPr lang="cs-CZ" sz="1600" u="sng" dirty="0" smtClean="0">
                <a:latin typeface="Times New Roman" pitchFamily="18" charset="0"/>
                <a:cs typeface="Times New Roman" pitchFamily="18" charset="0"/>
                <a:hlinkClick r:id="rId5"/>
              </a:rPr>
              <a:t>www.editorsweblog.org/newspaper/2011/11/journalism_the_good_the_bad_and_the_mone.php</a:t>
            </a:r>
            <a:endParaRPr lang="cs-CZ" sz="1600" u="sng" dirty="0" smtClean="0"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buAutoNum type="arabicPeriod"/>
            </a:pPr>
            <a:r>
              <a:rPr lang="cs-CZ" sz="1600" u="sng" dirty="0" smtClean="0">
                <a:latin typeface="Times New Roman" pitchFamily="18" charset="0"/>
                <a:cs typeface="Times New Roman" pitchFamily="18" charset="0"/>
                <a:hlinkClick r:id="rId6"/>
              </a:rPr>
              <a:t>http</a:t>
            </a:r>
            <a:r>
              <a:rPr lang="cs-CZ" sz="1600" u="sng" dirty="0">
                <a:latin typeface="Times New Roman" pitchFamily="18" charset="0"/>
                <a:cs typeface="Times New Roman" pitchFamily="18" charset="0"/>
                <a:hlinkClick r:id="rId6"/>
              </a:rPr>
              <a:t>://</a:t>
            </a:r>
            <a:r>
              <a:rPr lang="cs-CZ" sz="1600" u="sng" dirty="0" smtClean="0">
                <a:latin typeface="Times New Roman" pitchFamily="18" charset="0"/>
                <a:cs typeface="Times New Roman" pitchFamily="18" charset="0"/>
                <a:hlinkClick r:id="rId6"/>
              </a:rPr>
              <a:t>uberdelight.blogspot.com/2011/06/up-stars-elizabeth-olsen.html</a:t>
            </a:r>
            <a:endParaRPr lang="cs-CZ" sz="1600" u="sng" dirty="0" smtClean="0"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buAutoNum type="arabicPeriod"/>
            </a:pPr>
            <a:r>
              <a:rPr lang="cs-CZ" sz="1600" u="sng" dirty="0" smtClean="0">
                <a:latin typeface="Times New Roman" pitchFamily="18" charset="0"/>
                <a:cs typeface="Times New Roman" pitchFamily="18" charset="0"/>
                <a:hlinkClick r:id="rId7"/>
              </a:rPr>
              <a:t>http</a:t>
            </a:r>
            <a:r>
              <a:rPr lang="cs-CZ" sz="1600" u="sng" dirty="0">
                <a:latin typeface="Times New Roman" pitchFamily="18" charset="0"/>
                <a:cs typeface="Times New Roman" pitchFamily="18" charset="0"/>
                <a:hlinkClick r:id="rId7"/>
              </a:rPr>
              <a:t>://</a:t>
            </a:r>
            <a:r>
              <a:rPr lang="cs-CZ" sz="1600" u="sng" dirty="0" smtClean="0">
                <a:latin typeface="Times New Roman" pitchFamily="18" charset="0"/>
                <a:cs typeface="Times New Roman" pitchFamily="18" charset="0"/>
                <a:hlinkClick r:id="rId7"/>
              </a:rPr>
              <a:t>julieslymediseasefight.blogspot.com/2011/05/up-and-down-up-and-down-up-and-down.html</a:t>
            </a:r>
            <a:endParaRPr lang="cs-CZ" sz="1600" u="sng" dirty="0" smtClean="0"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buAutoNum type="arabicPeriod"/>
            </a:pPr>
            <a:r>
              <a:rPr lang="cs-CZ" sz="1600" u="sng" dirty="0" smtClean="0">
                <a:latin typeface="Times New Roman" pitchFamily="18" charset="0"/>
                <a:cs typeface="Times New Roman" pitchFamily="18" charset="0"/>
                <a:hlinkClick r:id="rId8"/>
              </a:rPr>
              <a:t>http</a:t>
            </a:r>
            <a:r>
              <a:rPr lang="cs-CZ" sz="1600" u="sng" dirty="0">
                <a:latin typeface="Times New Roman" pitchFamily="18" charset="0"/>
                <a:cs typeface="Times New Roman" pitchFamily="18" charset="0"/>
                <a:hlinkClick r:id="rId8"/>
              </a:rPr>
              <a:t>://eil.com/shop/moreinfo.asp?catalogid=81492</a:t>
            </a:r>
            <a:endParaRPr lang="cs-CZ" sz="16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84202126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611</TotalTime>
  <Words>832</Words>
  <Application>Microsoft Office PowerPoint</Application>
  <PresentationFormat>Předvádění na obrazovce (4:3)</PresentationFormat>
  <Paragraphs>195</Paragraphs>
  <Slides>10</Slides>
  <Notes>1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10</vt:i4>
      </vt:variant>
    </vt:vector>
  </HeadingPairs>
  <TitlesOfParts>
    <vt:vector size="11" baseType="lpstr">
      <vt:lpstr>Motiv systému Office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Wernerova</dc:creator>
  <cp:lastModifiedBy>krivankova</cp:lastModifiedBy>
  <cp:revision>47</cp:revision>
  <dcterms:created xsi:type="dcterms:W3CDTF">2010-12-26T08:22:04Z</dcterms:created>
  <dcterms:modified xsi:type="dcterms:W3CDTF">2012-02-19T20:38:03Z</dcterms:modified>
</cp:coreProperties>
</file>