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2" autoAdjust="0"/>
  </p:normalViewPr>
  <p:slideViewPr>
    <p:cSldViewPr>
      <p:cViewPr varScale="1">
        <p:scale>
          <a:sx n="86" d="100"/>
          <a:sy n="86" d="100"/>
        </p:scale>
        <p:origin x="-18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501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95188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imetrie.chytrak.cz/trojuhelnik.htm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matweb.cz/trojuhelni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v&#253;&#353;ka_(geometrie)" TargetMode="External"/><Relationship Id="rId5" Type="http://schemas.openxmlformats.org/officeDocument/2006/relationships/hyperlink" Target="http://planimetrie.kvalitne.cz/" TargetMode="External"/><Relationship Id="rId4" Type="http://schemas.openxmlformats.org/officeDocument/2006/relationships/hyperlink" Target="http://it.pedf.cuni.cz/~proch/program/trojuhl.htm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gif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11510"/>
            <a:ext cx="5256584" cy="882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11.1  Kružnice trojúhelníku opsaná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20072" y="2130022"/>
            <a:ext cx="34563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http://it.pedf.cuni.cz/~proch/program/trojuhl.htm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kvalitne.cz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http://cs.wikipedia.org/wiki/výška_(geometrie)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matweb.cz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trojuhelnik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chytrak.cz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trojuhelnik.htm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971600" y="1275606"/>
            <a:ext cx="2808312" cy="2724497"/>
            <a:chOff x="1475656" y="1573316"/>
            <a:chExt cx="2808312" cy="2724497"/>
          </a:xfrm>
        </p:grpSpPr>
        <p:sp>
          <p:nvSpPr>
            <p:cNvPr id="4" name="Ovál 3"/>
            <p:cNvSpPr/>
            <p:nvPr/>
          </p:nvSpPr>
          <p:spPr>
            <a:xfrm>
              <a:off x="1475656" y="1573316"/>
              <a:ext cx="2808312" cy="27244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Rovnoramenný trojúhelník 2"/>
            <p:cNvSpPr/>
            <p:nvPr/>
          </p:nvSpPr>
          <p:spPr>
            <a:xfrm>
              <a:off x="1547664" y="1645324"/>
              <a:ext cx="2664296" cy="1646506"/>
            </a:xfrm>
            <a:prstGeom prst="triangle">
              <a:avLst>
                <a:gd name="adj" fmla="val 6472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0" y="4527947"/>
            <a:ext cx="9144000" cy="615553"/>
            <a:chOff x="0" y="4527947"/>
            <a:chExt cx="9144000" cy="615553"/>
          </a:xfrm>
        </p:grpSpPr>
        <p:sp>
          <p:nvSpPr>
            <p:cNvPr id="9" name="TextovéPole 8"/>
            <p:cNvSpPr txBox="1"/>
            <p:nvPr/>
          </p:nvSpPr>
          <p:spPr>
            <a:xfrm>
              <a:off x="0" y="45279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Karel Rajchl</a:t>
              </a:r>
              <a:endPara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/>
            </a:p>
          </p:txBody>
        </p:sp>
        <p:pic>
          <p:nvPicPr>
            <p:cNvPr id="10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740" y="4550290"/>
              <a:ext cx="2978785" cy="5708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3518"/>
            <a:ext cx="5040560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11.2  Co již víme o trojúhelnících?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kumimoji="0" lang="cs-CZ" sz="1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ozdělení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91880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pojmenování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76256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poučka: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725294" y="2427734"/>
            <a:ext cx="1333372" cy="638898"/>
            <a:chOff x="3203848" y="2427734"/>
            <a:chExt cx="2146590" cy="1424319"/>
          </a:xfrm>
        </p:grpSpPr>
        <p:pic>
          <p:nvPicPr>
            <p:cNvPr id="9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3848" y="2427734"/>
              <a:ext cx="2146590" cy="142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3707904" y="3147814"/>
              <a:ext cx="1152128" cy="4249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 flipV="1">
              <a:off x="4139952" y="3147814"/>
              <a:ext cx="792088" cy="4320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H="1">
              <a:off x="4355976" y="2931790"/>
              <a:ext cx="288032" cy="6480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411760" y="1995686"/>
            <a:ext cx="4032448" cy="35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 a proti vrcholu A, strana b proti vrcholu B, strana c proti vrcholu C.</a:t>
            </a:r>
          </a:p>
        </p:txBody>
      </p:sp>
      <p:sp>
        <p:nvSpPr>
          <p:cNvPr id="17" name="Rovnoramenný trojúhelník 16"/>
          <p:cNvSpPr/>
          <p:nvPr/>
        </p:nvSpPr>
        <p:spPr>
          <a:xfrm>
            <a:off x="755576" y="2643758"/>
            <a:ext cx="432048" cy="36004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vnoramenný trojúhelník 17"/>
          <p:cNvSpPr/>
          <p:nvPr/>
        </p:nvSpPr>
        <p:spPr>
          <a:xfrm>
            <a:off x="827584" y="3219822"/>
            <a:ext cx="432048" cy="360040"/>
          </a:xfrm>
          <a:prstGeom prst="triangl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vnoramenný trojúhelník 18"/>
          <p:cNvSpPr/>
          <p:nvPr/>
        </p:nvSpPr>
        <p:spPr>
          <a:xfrm>
            <a:off x="827584" y="3723878"/>
            <a:ext cx="288032" cy="576064"/>
          </a:xfrm>
          <a:prstGeom prst="triangl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470725" y="4443958"/>
            <a:ext cx="932890" cy="368181"/>
            <a:chOff x="470725" y="4435816"/>
            <a:chExt cx="932890" cy="376323"/>
          </a:xfrm>
        </p:grpSpPr>
        <p:sp>
          <p:nvSpPr>
            <p:cNvPr id="20" name="Line 23"/>
            <p:cNvSpPr>
              <a:spLocks noChangeShapeType="1"/>
            </p:cNvSpPr>
            <p:nvPr/>
          </p:nvSpPr>
          <p:spPr bwMode="auto">
            <a:xfrm rot="21540000">
              <a:off x="971632" y="4800228"/>
              <a:ext cx="431983" cy="75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rot="21540000" flipH="1" flipV="1">
              <a:off x="470725" y="4439587"/>
              <a:ext cx="497696" cy="36878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rot="21540000">
              <a:off x="470758" y="4435816"/>
              <a:ext cx="929677" cy="37632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Rovnoramenný trojúhelník 22"/>
          <p:cNvSpPr/>
          <p:nvPr/>
        </p:nvSpPr>
        <p:spPr>
          <a:xfrm>
            <a:off x="611560" y="1995686"/>
            <a:ext cx="639688" cy="432048"/>
          </a:xfrm>
          <a:prstGeom prst="triangle">
            <a:avLst>
              <a:gd name="adj" fmla="val 72223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75656" y="1995686"/>
            <a:ext cx="79208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obecný, ostroúhlý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475656" y="2643758"/>
            <a:ext cx="9361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rovnostranný, ostroúhlý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475656" y="3219822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pravoúhlý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475656" y="3795886"/>
            <a:ext cx="10081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rovnoramenný, ostroúhlý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475656" y="4443958"/>
            <a:ext cx="10081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obecný, tupoúhlý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6804248" y="1635646"/>
            <a:ext cx="18002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Součet vnitřních úhlů trojúhelníku je vždy 180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°!</a:t>
            </a:r>
            <a:endParaRPr lang="cs-CZ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7380312" y="3003798"/>
            <a:ext cx="76505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37°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7236296" y="3363838"/>
            <a:ext cx="9090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73°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7236296" y="4011910"/>
            <a:ext cx="981075" cy="6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180°</a:t>
            </a: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7380312" y="3723878"/>
            <a:ext cx="76505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70°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 rot="21540000">
            <a:off x="7380433" y="4090198"/>
            <a:ext cx="719841" cy="2010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3209100" y="3138813"/>
            <a:ext cx="2821522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dirty="0" err="1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lang="cs-CZ" sz="1600" b="1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alš</a:t>
            </a:r>
            <a:r>
              <a:rPr lang="cs-CZ" sz="1600" b="1" u="sng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í známé termíny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664512" y="3660871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výšky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664512" y="4001167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těžnice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664511" y="4384399"/>
            <a:ext cx="2275641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konstrukce trojúhelníku </a:t>
            </a:r>
            <a:r>
              <a:rPr lang="cs-CZ" sz="9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sss</a:t>
            </a:r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9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usu</a:t>
            </a:r>
            <a:endParaRPr lang="cs-CZ" sz="9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609000" y="3660871"/>
            <a:ext cx="1187136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ORTOCENTRUM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609000" y="4001167"/>
            <a:ext cx="1043120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TĚŽIŠTĚ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664512" y="4753712"/>
            <a:ext cx="2275641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trojúhelníková nerovnost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/>
      <p:bldP spid="7" grpId="0"/>
      <p:bldP spid="15" grpId="0"/>
      <p:bldP spid="17" grpId="0" animBg="1"/>
      <p:bldP spid="18" grpId="0" animBg="1"/>
      <p:bldP spid="19" grpId="0" animBg="1"/>
      <p:bldP spid="23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2"/>
      <p:bldP spid="35" grpId="0"/>
      <p:bldP spid="36" grpId="0"/>
      <p:bldP spid="37" grpId="0"/>
      <p:bldP spid="38" grpId="0"/>
      <p:bldP spid="39" grpId="0" animBg="1"/>
      <p:bldP spid="34" grpId="0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0"/>
            <a:ext cx="6336704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11.3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3624" y="1365750"/>
            <a:ext cx="151216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ružnice trojúhelníku opsaná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65507" y="2587718"/>
            <a:ext cx="136815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ápis konstrukce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34691" y="4061870"/>
            <a:ext cx="194421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oloměr kružnice opsané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07904" y="1635645"/>
            <a:ext cx="511256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to taková kružnice, která se dotýká v trojúhelníku všech jeho vrcholů.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Má ji každý trojúhelník na světě!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07904" y="2587718"/>
            <a:ext cx="43924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Pomocí matematických symbolů zapíšeme naprosto detailně celou konstrukci dané kružnice trojúhelníku opsané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b="1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41440" y="4123424"/>
            <a:ext cx="417646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to vzdálenost středu kružnice opsané a jakéhokoli vrcholu  daného trojúhelníka.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2411760" y="1779662"/>
            <a:ext cx="108012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411760" y="2785307"/>
            <a:ext cx="116833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771800" y="3644765"/>
            <a:ext cx="792088" cy="710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34691" y="3353965"/>
            <a:ext cx="167706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třed kružnice opsané</a:t>
            </a:r>
          </a:p>
        </p:txBody>
      </p:sp>
      <p:cxnSp>
        <p:nvCxnSpPr>
          <p:cNvPr id="17" name="Přímá spojovací šipka 15"/>
          <p:cNvCxnSpPr/>
          <p:nvPr/>
        </p:nvCxnSpPr>
        <p:spPr>
          <a:xfrm>
            <a:off x="2771800" y="4291115"/>
            <a:ext cx="792088" cy="8827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707904" y="3507853"/>
            <a:ext cx="417646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to bod, který je průsečíkem os stran daného trojúhelníka.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4284984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6"/>
          <p:cNvSpPr>
            <a:spLocks noChangeArrowheads="1"/>
          </p:cNvSpPr>
          <p:nvPr/>
        </p:nvSpPr>
        <p:spPr bwMode="auto">
          <a:xfrm>
            <a:off x="5004048" y="4227934"/>
            <a:ext cx="3605595" cy="61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Poloměrem pak vzdálenost tohoto průsečíku </a:t>
            </a:r>
            <a:b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kteréhokoliv vrcholu trojúhelníku.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184731" y="1004889"/>
            <a:ext cx="3742079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Nejdříve si </a:t>
            </a:r>
            <a:r>
              <a:rPr lang="cs-CZ" sz="1200" b="1" dirty="0" smtClean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úkol ale zjednodušíme. Jak bychom narýsovali kružnici procházející jen dvěma body: </a:t>
            </a:r>
            <a:b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krajními body úsečky AB (strany trojúhelníka AB)?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148064" y="571500"/>
            <a:ext cx="3601095" cy="34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Naším úkolem je </a:t>
            </a:r>
            <a:r>
              <a:rPr lang="cs-CZ" sz="1200" b="1" dirty="0" smtClean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narýsovat kružnici </a:t>
            </a:r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procházející třemi </a:t>
            </a:r>
            <a:r>
              <a:rPr lang="cs-CZ" sz="1200" b="1" dirty="0" smtClean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body. </a:t>
            </a:r>
            <a:endParaRPr lang="cs-CZ" sz="1200" b="1" dirty="0">
              <a:solidFill>
                <a:srgbClr val="284C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219784" y="1707654"/>
            <a:ext cx="360559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to přímka – osa úsečky AB.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860032" y="1995686"/>
            <a:ext cx="4283968" cy="21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Nyní si totéž zopakujme se stranou BC.</a:t>
            </a:r>
          </a:p>
        </p:txBody>
      </p:sp>
      <p:sp>
        <p:nvSpPr>
          <p:cNvPr id="29" name="Rectangle 50"/>
          <p:cNvSpPr>
            <a:spLocks noChangeArrowheads="1"/>
          </p:cNvSpPr>
          <p:nvPr/>
        </p:nvSpPr>
        <p:spPr bwMode="auto">
          <a:xfrm>
            <a:off x="4139952" y="2283718"/>
            <a:ext cx="5004048" cy="2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Platí totéž i pro osu třetí strany CA?</a:t>
            </a: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7055770" y="2211710"/>
            <a:ext cx="194247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Ano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platí.</a:t>
            </a: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5075321" y="2787650"/>
            <a:ext cx="374208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rPr>
              <a:t>Jaký závěr z toho pro nás tedy plyne?</a:t>
            </a:r>
          </a:p>
        </p:txBody>
      </p:sp>
      <p:sp>
        <p:nvSpPr>
          <p:cNvPr id="32" name="Rectangle 55"/>
          <p:cNvSpPr>
            <a:spLocks noChangeArrowheads="1"/>
          </p:cNvSpPr>
          <p:nvPr/>
        </p:nvSpPr>
        <p:spPr bwMode="auto">
          <a:xfrm>
            <a:off x="4860032" y="3219822"/>
            <a:ext cx="3605595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Středem kružnice trojúhelníku opsané je průsečík os stran tohoto trojúhelníku.</a:t>
            </a:r>
          </a:p>
        </p:txBody>
      </p:sp>
      <p:pic>
        <p:nvPicPr>
          <p:cNvPr id="33" name="Picture 8" descr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2767" y="1172378"/>
            <a:ext cx="2875262" cy="3913184"/>
          </a:xfrm>
          <a:prstGeom prst="rect">
            <a:avLst/>
          </a:prstGeom>
          <a:noFill/>
        </p:spPr>
      </p:pic>
      <p:pic>
        <p:nvPicPr>
          <p:cNvPr id="34" name="Picture 10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6" descr="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8" descr="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0" descr="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2" descr="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2" descr="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4" descr="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6" descr="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8" descr="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0" descr="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1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6" descr="1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8" descr="1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67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1" descr="16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378"/>
            <a:ext cx="2875262" cy="39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Skupina 101"/>
          <p:cNvGrpSpPr/>
          <p:nvPr/>
        </p:nvGrpSpPr>
        <p:grpSpPr>
          <a:xfrm>
            <a:off x="-30209" y="3435846"/>
            <a:ext cx="2688497" cy="1670991"/>
            <a:chOff x="1187450" y="1665611"/>
            <a:chExt cx="7143939" cy="4666927"/>
          </a:xfrm>
        </p:grpSpPr>
        <p:pic>
          <p:nvPicPr>
            <p:cNvPr id="103" name="Picture 42" descr="17"/>
            <p:cNvPicPr>
              <a:picLocks noGrp="1" noChangeAspect="1" noChangeArrowheads="1"/>
            </p:cNvPicPr>
            <p:nvPr>
              <p:ph idx="1"/>
            </p:nvPr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268538" y="1822450"/>
              <a:ext cx="4608512" cy="4510088"/>
            </a:xfrm>
            <a:noFill/>
          </p:spPr>
        </p:pic>
        <p:grpSp>
          <p:nvGrpSpPr>
            <p:cNvPr id="104" name="Skupina 103"/>
            <p:cNvGrpSpPr/>
            <p:nvPr/>
          </p:nvGrpSpPr>
          <p:grpSpPr>
            <a:xfrm>
              <a:off x="1187450" y="1665611"/>
              <a:ext cx="7143939" cy="4555285"/>
              <a:chOff x="1187450" y="1665611"/>
              <a:chExt cx="7143939" cy="4555285"/>
            </a:xfrm>
          </p:grpSpPr>
          <p:sp>
            <p:nvSpPr>
              <p:cNvPr id="105" name="Arc 46"/>
              <p:cNvSpPr>
                <a:spLocks/>
              </p:cNvSpPr>
              <p:nvPr/>
            </p:nvSpPr>
            <p:spPr bwMode="auto">
              <a:xfrm rot="10316786" flipV="1">
                <a:off x="4130675" y="2860675"/>
                <a:ext cx="3463925" cy="3198813"/>
              </a:xfrm>
              <a:custGeom>
                <a:avLst/>
                <a:gdLst>
                  <a:gd name="T0" fmla="*/ 0 w 37115"/>
                  <a:gd name="T1" fmla="*/ 613365 h 34269"/>
                  <a:gd name="T2" fmla="*/ 3080714 w 37115"/>
                  <a:gd name="T3" fmla="*/ 3198813 h 34269"/>
                  <a:gd name="T4" fmla="*/ 1448007 w 37115"/>
                  <a:gd name="T5" fmla="*/ 2016235 h 34269"/>
                  <a:gd name="T6" fmla="*/ 0 60000 65536"/>
                  <a:gd name="T7" fmla="*/ 0 60000 65536"/>
                  <a:gd name="T8" fmla="*/ 0 60000 65536"/>
                  <a:gd name="T9" fmla="*/ 0 w 37115"/>
                  <a:gd name="T10" fmla="*/ 0 h 34269"/>
                  <a:gd name="T11" fmla="*/ 37115 w 37115"/>
                  <a:gd name="T12" fmla="*/ 34269 h 342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115" h="34269" fill="none" extrusionOk="0">
                    <a:moveTo>
                      <a:pt x="0" y="6571"/>
                    </a:moveTo>
                    <a:cubicBezTo>
                      <a:pt x="4069" y="2371"/>
                      <a:pt x="9667" y="-1"/>
                      <a:pt x="15515" y="0"/>
                    </a:cubicBezTo>
                    <a:cubicBezTo>
                      <a:pt x="27444" y="0"/>
                      <a:pt x="37115" y="9670"/>
                      <a:pt x="37115" y="21600"/>
                    </a:cubicBezTo>
                    <a:cubicBezTo>
                      <a:pt x="37115" y="26150"/>
                      <a:pt x="35678" y="30583"/>
                      <a:pt x="33009" y="34269"/>
                    </a:cubicBezTo>
                  </a:path>
                  <a:path w="37115" h="34269" stroke="0" extrusionOk="0">
                    <a:moveTo>
                      <a:pt x="0" y="6571"/>
                    </a:moveTo>
                    <a:cubicBezTo>
                      <a:pt x="4069" y="2371"/>
                      <a:pt x="9667" y="-1"/>
                      <a:pt x="15515" y="0"/>
                    </a:cubicBezTo>
                    <a:cubicBezTo>
                      <a:pt x="27444" y="0"/>
                      <a:pt x="37115" y="9670"/>
                      <a:pt x="37115" y="21600"/>
                    </a:cubicBezTo>
                    <a:cubicBezTo>
                      <a:pt x="37115" y="26150"/>
                      <a:pt x="35678" y="30583"/>
                      <a:pt x="33009" y="34269"/>
                    </a:cubicBezTo>
                    <a:lnTo>
                      <a:pt x="1551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Arc 54"/>
              <p:cNvSpPr>
                <a:spLocks/>
              </p:cNvSpPr>
              <p:nvPr/>
            </p:nvSpPr>
            <p:spPr bwMode="auto">
              <a:xfrm rot="207430" flipV="1">
                <a:off x="5259388" y="2403475"/>
                <a:ext cx="2016125" cy="1073150"/>
              </a:xfrm>
              <a:custGeom>
                <a:avLst/>
                <a:gdLst>
                  <a:gd name="T0" fmla="*/ 1737508 w 21600"/>
                  <a:gd name="T1" fmla="*/ 0 h 11490"/>
                  <a:gd name="T2" fmla="*/ 2015472 w 21600"/>
                  <a:gd name="T3" fmla="*/ 1073150 h 11490"/>
                  <a:gd name="T4" fmla="*/ 0 w 21600"/>
                  <a:gd name="T5" fmla="*/ 1023369 h 114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1490"/>
                  <a:gd name="T11" fmla="*/ 21600 w 21600"/>
                  <a:gd name="T12" fmla="*/ 11490 h 114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1490" fill="none" extrusionOk="0">
                    <a:moveTo>
                      <a:pt x="18614" y="0"/>
                    </a:moveTo>
                    <a:cubicBezTo>
                      <a:pt x="20569" y="3320"/>
                      <a:pt x="21600" y="7103"/>
                      <a:pt x="21600" y="10957"/>
                    </a:cubicBezTo>
                    <a:cubicBezTo>
                      <a:pt x="21600" y="11134"/>
                      <a:pt x="21597" y="11312"/>
                      <a:pt x="21593" y="11490"/>
                    </a:cubicBezTo>
                  </a:path>
                  <a:path w="21600" h="11490" stroke="0" extrusionOk="0">
                    <a:moveTo>
                      <a:pt x="18614" y="0"/>
                    </a:moveTo>
                    <a:cubicBezTo>
                      <a:pt x="20569" y="3320"/>
                      <a:pt x="21600" y="7103"/>
                      <a:pt x="21600" y="10957"/>
                    </a:cubicBezTo>
                    <a:cubicBezTo>
                      <a:pt x="21600" y="11134"/>
                      <a:pt x="21597" y="11312"/>
                      <a:pt x="21593" y="11490"/>
                    </a:cubicBezTo>
                    <a:lnTo>
                      <a:pt x="0" y="10957"/>
                    </a:lnTo>
                    <a:close/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Arc 55"/>
              <p:cNvSpPr>
                <a:spLocks/>
              </p:cNvSpPr>
              <p:nvPr/>
            </p:nvSpPr>
            <p:spPr bwMode="auto">
              <a:xfrm rot="207430" flipV="1">
                <a:off x="3784600" y="2335213"/>
                <a:ext cx="1447800" cy="1984375"/>
              </a:xfrm>
              <a:custGeom>
                <a:avLst/>
                <a:gdLst>
                  <a:gd name="T0" fmla="*/ 0 w 15515"/>
                  <a:gd name="T1" fmla="*/ 581856 h 21264"/>
                  <a:gd name="T2" fmla="*/ 1093572 w 15515"/>
                  <a:gd name="T3" fmla="*/ 0 h 21264"/>
                  <a:gd name="T4" fmla="*/ 1447800 w 15515"/>
                  <a:gd name="T5" fmla="*/ 1984375 h 21264"/>
                  <a:gd name="T6" fmla="*/ 0 60000 65536"/>
                  <a:gd name="T7" fmla="*/ 0 60000 65536"/>
                  <a:gd name="T8" fmla="*/ 0 60000 65536"/>
                  <a:gd name="T9" fmla="*/ 0 w 15515"/>
                  <a:gd name="T10" fmla="*/ 0 h 21264"/>
                  <a:gd name="T11" fmla="*/ 15515 w 15515"/>
                  <a:gd name="T12" fmla="*/ 21264 h 212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515" h="21264" fill="none" extrusionOk="0">
                    <a:moveTo>
                      <a:pt x="0" y="6235"/>
                    </a:moveTo>
                    <a:cubicBezTo>
                      <a:pt x="3155" y="2978"/>
                      <a:pt x="7255" y="797"/>
                      <a:pt x="11719" y="0"/>
                    </a:cubicBezTo>
                  </a:path>
                  <a:path w="15515" h="21264" stroke="0" extrusionOk="0">
                    <a:moveTo>
                      <a:pt x="0" y="6235"/>
                    </a:moveTo>
                    <a:cubicBezTo>
                      <a:pt x="3155" y="2978"/>
                      <a:pt x="7255" y="797"/>
                      <a:pt x="11719" y="0"/>
                    </a:cubicBezTo>
                    <a:lnTo>
                      <a:pt x="15515" y="21264"/>
                    </a:lnTo>
                    <a:close/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Arc 56"/>
              <p:cNvSpPr>
                <a:spLocks/>
              </p:cNvSpPr>
              <p:nvPr/>
            </p:nvSpPr>
            <p:spPr bwMode="auto">
              <a:xfrm rot="18153367" flipV="1">
                <a:off x="2946400" y="3698876"/>
                <a:ext cx="2009775" cy="1270000"/>
              </a:xfrm>
              <a:custGeom>
                <a:avLst/>
                <a:gdLst>
                  <a:gd name="T0" fmla="*/ 1565543 w 21535"/>
                  <a:gd name="T1" fmla="*/ 0 h 13607"/>
                  <a:gd name="T2" fmla="*/ 2009775 w 21535"/>
                  <a:gd name="T3" fmla="*/ 1114225 h 13607"/>
                  <a:gd name="T4" fmla="*/ 0 w 21535"/>
                  <a:gd name="T5" fmla="*/ 1270000 h 13607"/>
                  <a:gd name="T6" fmla="*/ 0 60000 65536"/>
                  <a:gd name="T7" fmla="*/ 0 60000 65536"/>
                  <a:gd name="T8" fmla="*/ 0 60000 65536"/>
                  <a:gd name="T9" fmla="*/ 0 w 21535"/>
                  <a:gd name="T10" fmla="*/ 0 h 13607"/>
                  <a:gd name="T11" fmla="*/ 21535 w 21535"/>
                  <a:gd name="T12" fmla="*/ 13607 h 136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35" h="13607" fill="none" extrusionOk="0">
                    <a:moveTo>
                      <a:pt x="16775" y="-1"/>
                    </a:moveTo>
                    <a:cubicBezTo>
                      <a:pt x="19536" y="3404"/>
                      <a:pt x="21196" y="7567"/>
                      <a:pt x="21535" y="11937"/>
                    </a:cubicBezTo>
                  </a:path>
                  <a:path w="21535" h="13607" stroke="0" extrusionOk="0">
                    <a:moveTo>
                      <a:pt x="16775" y="-1"/>
                    </a:moveTo>
                    <a:cubicBezTo>
                      <a:pt x="19536" y="3404"/>
                      <a:pt x="21196" y="7567"/>
                      <a:pt x="21535" y="11937"/>
                    </a:cubicBezTo>
                    <a:lnTo>
                      <a:pt x="0" y="13607"/>
                    </a:lnTo>
                    <a:close/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Arc 57"/>
              <p:cNvSpPr>
                <a:spLocks/>
              </p:cNvSpPr>
              <p:nvPr/>
            </p:nvSpPr>
            <p:spPr bwMode="auto">
              <a:xfrm rot="18153367" flipV="1">
                <a:off x="3288507" y="4314031"/>
                <a:ext cx="938212" cy="2016125"/>
              </a:xfrm>
              <a:custGeom>
                <a:avLst/>
                <a:gdLst>
                  <a:gd name="T0" fmla="*/ 0 w 10058"/>
                  <a:gd name="T1" fmla="*/ 41723 h 21600"/>
                  <a:gd name="T2" fmla="*/ 938212 w 10058"/>
                  <a:gd name="T3" fmla="*/ 71124 h 21600"/>
                  <a:gd name="T4" fmla="*/ 407728 w 10058"/>
                  <a:gd name="T5" fmla="*/ 2016125 h 21600"/>
                  <a:gd name="T6" fmla="*/ 0 60000 65536"/>
                  <a:gd name="T7" fmla="*/ 0 60000 65536"/>
                  <a:gd name="T8" fmla="*/ 0 60000 65536"/>
                  <a:gd name="T9" fmla="*/ 0 w 10058"/>
                  <a:gd name="T10" fmla="*/ 0 h 21600"/>
                  <a:gd name="T11" fmla="*/ 10058 w 1005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058" h="21600" fill="none" extrusionOk="0">
                    <a:moveTo>
                      <a:pt x="-1" y="446"/>
                    </a:moveTo>
                    <a:cubicBezTo>
                      <a:pt x="1438" y="149"/>
                      <a:pt x="2902" y="-1"/>
                      <a:pt x="4371" y="0"/>
                    </a:cubicBezTo>
                    <a:cubicBezTo>
                      <a:pt x="6292" y="0"/>
                      <a:pt x="8204" y="256"/>
                      <a:pt x="10057" y="762"/>
                    </a:cubicBezTo>
                  </a:path>
                  <a:path w="10058" h="21600" stroke="0" extrusionOk="0">
                    <a:moveTo>
                      <a:pt x="-1" y="446"/>
                    </a:moveTo>
                    <a:cubicBezTo>
                      <a:pt x="1438" y="149"/>
                      <a:pt x="2902" y="-1"/>
                      <a:pt x="4371" y="0"/>
                    </a:cubicBezTo>
                    <a:cubicBezTo>
                      <a:pt x="6292" y="0"/>
                      <a:pt x="8204" y="256"/>
                      <a:pt x="10057" y="762"/>
                    </a:cubicBezTo>
                    <a:lnTo>
                      <a:pt x="437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Line 58"/>
              <p:cNvSpPr>
                <a:spLocks noChangeShapeType="1"/>
              </p:cNvSpPr>
              <p:nvPr/>
            </p:nvSpPr>
            <p:spPr bwMode="auto">
              <a:xfrm flipV="1">
                <a:off x="1187450" y="2838450"/>
                <a:ext cx="6624638" cy="24622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Line 59"/>
              <p:cNvSpPr>
                <a:spLocks noChangeShapeType="1"/>
              </p:cNvSpPr>
              <p:nvPr/>
            </p:nvSpPr>
            <p:spPr bwMode="auto">
              <a:xfrm>
                <a:off x="4543425" y="1989138"/>
                <a:ext cx="0" cy="417671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Text Box 60"/>
              <p:cNvSpPr txBox="1">
                <a:spLocks noChangeArrowheads="1"/>
              </p:cNvSpPr>
              <p:nvPr/>
            </p:nvSpPr>
            <p:spPr bwMode="auto">
              <a:xfrm>
                <a:off x="7380286" y="2492376"/>
                <a:ext cx="951103" cy="773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cs-CZ" sz="12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13" name="Text Box 61"/>
              <p:cNvSpPr txBox="1">
                <a:spLocks noChangeArrowheads="1"/>
              </p:cNvSpPr>
              <p:nvPr/>
            </p:nvSpPr>
            <p:spPr bwMode="auto">
              <a:xfrm>
                <a:off x="4423505" y="1665611"/>
                <a:ext cx="1346200" cy="773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cs-CZ" sz="12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14" name="Text Box 62"/>
              <p:cNvSpPr txBox="1">
                <a:spLocks noChangeArrowheads="1"/>
              </p:cNvSpPr>
              <p:nvPr/>
            </p:nvSpPr>
            <p:spPr bwMode="auto">
              <a:xfrm>
                <a:off x="4500562" y="3933825"/>
                <a:ext cx="487361" cy="981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cs-CZ" sz="14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Oval 64"/>
              <p:cNvSpPr>
                <a:spLocks noChangeArrowheads="1"/>
              </p:cNvSpPr>
              <p:nvPr/>
            </p:nvSpPr>
            <p:spPr bwMode="auto">
              <a:xfrm>
                <a:off x="2700338" y="2233613"/>
                <a:ext cx="3671887" cy="3667125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Text Box 65"/>
              <p:cNvSpPr txBox="1">
                <a:spLocks noChangeArrowheads="1"/>
              </p:cNvSpPr>
              <p:nvPr/>
            </p:nvSpPr>
            <p:spPr bwMode="auto">
              <a:xfrm>
                <a:off x="5740401" y="5337175"/>
                <a:ext cx="487364" cy="883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cs-CZ" sz="1200" b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Line 66"/>
              <p:cNvSpPr>
                <a:spLocks noChangeShapeType="1"/>
              </p:cNvSpPr>
              <p:nvPr/>
            </p:nvSpPr>
            <p:spPr bwMode="auto">
              <a:xfrm flipV="1">
                <a:off x="4529138" y="2406650"/>
                <a:ext cx="792162" cy="165576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1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Text Box 67"/>
              <p:cNvSpPr txBox="1">
                <a:spLocks noChangeArrowheads="1"/>
              </p:cNvSpPr>
              <p:nvPr/>
            </p:nvSpPr>
            <p:spPr bwMode="auto">
              <a:xfrm>
                <a:off x="5092700" y="2565399"/>
                <a:ext cx="487364" cy="883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200" b="1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cs-CZ" sz="1200" b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3996952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8316416" y="1923678"/>
            <a:ext cx="306089" cy="23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400" b="1" baseline="-250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8244408" y="2283718"/>
            <a:ext cx="504056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2123727" y="4746798"/>
            <a:ext cx="406043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Daná úloha má v polorovině ABC právě 1 řešení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2658289" y="2058583"/>
            <a:ext cx="64807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4751820" y="1638435"/>
            <a:ext cx="936104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konstrukce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2339752" y="4515966"/>
            <a:ext cx="64807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35347" y="1092793"/>
            <a:ext cx="669689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Sestrojte trojúhelník ABC, ve kterém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cm.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3" name="Rectangle 6"/>
          <p:cNvSpPr txBox="1">
            <a:spLocks noChangeArrowheads="1"/>
          </p:cNvSpPr>
          <p:nvPr/>
        </p:nvSpPr>
        <p:spPr>
          <a:xfrm>
            <a:off x="35347" y="1569739"/>
            <a:ext cx="1966278" cy="15299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000" b="1" dirty="0" smtClean="0">
                <a:latin typeface="Times New Roman" pitchFamily="18" charset="0"/>
                <a:cs typeface="Times New Roman" pitchFamily="18" charset="0"/>
              </a:rPr>
              <a:t>Ověření, zda lze trojúhelník sestrojit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cs-CZ" sz="1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000" i="1" dirty="0" smtClean="0">
                <a:latin typeface="Times New Roman" pitchFamily="18" charset="0"/>
                <a:cs typeface="Times New Roman" pitchFamily="18" charset="0"/>
              </a:rPr>
              <a:t>rojúhelníkové nerovnosti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+ b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&gt; c       6 + 8 &gt; 7</a:t>
            </a:r>
          </a:p>
          <a:p>
            <a:pPr>
              <a:buFontTx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a + c &gt; b       6 + 7 &gt; 8</a:t>
            </a:r>
          </a:p>
          <a:p>
            <a:pPr>
              <a:buFontTx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b + c &gt; a       8 + 7 &gt; 6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100" dirty="0" smtClean="0">
                <a:latin typeface="Times New Roman" pitchFamily="18" charset="0"/>
                <a:cs typeface="Times New Roman" pitchFamily="18" charset="0"/>
              </a:rPr>
            </a:b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1000" b="1" dirty="0" smtClean="0">
                <a:latin typeface="Times New Roman" pitchFamily="18" charset="0"/>
                <a:cs typeface="Times New Roman" pitchFamily="18" charset="0"/>
              </a:rPr>
              <a:t>Závěr: 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Trojúhelník lze sestrojit.</a:t>
            </a:r>
          </a:p>
        </p:txBody>
      </p:sp>
      <p:sp>
        <p:nvSpPr>
          <p:cNvPr id="131" name="TextovéPole 130"/>
          <p:cNvSpPr txBox="1"/>
          <p:nvPr/>
        </p:nvSpPr>
        <p:spPr>
          <a:xfrm>
            <a:off x="179512" y="3229718"/>
            <a:ext cx="648072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rozbor</a:t>
            </a:r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2506302" y="2780544"/>
            <a:ext cx="2866951" cy="33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je osa strany BC </a:t>
            </a:r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>
            <a:off x="2504714" y="3082870"/>
            <a:ext cx="2660861" cy="32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je osa strany AB </a:t>
            </a:r>
          </a:p>
        </p:txBody>
      </p:sp>
      <p:sp>
        <p:nvSpPr>
          <p:cNvPr id="56" name="Rectangle 35"/>
          <p:cNvSpPr>
            <a:spLocks noChangeArrowheads="1"/>
          </p:cNvSpPr>
          <p:nvPr/>
        </p:nvSpPr>
        <p:spPr bwMode="auto">
          <a:xfrm>
            <a:off x="2507890" y="3291830"/>
            <a:ext cx="2422711" cy="4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4. S;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 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 o</a:t>
            </a:r>
            <a:r>
              <a:rPr lang="cs-CZ" sz="1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57" name="Rectangle 37"/>
          <p:cNvSpPr>
            <a:spLocks noChangeArrowheads="1"/>
          </p:cNvSpPr>
          <p:nvPr/>
        </p:nvSpPr>
        <p:spPr bwMode="auto">
          <a:xfrm>
            <a:off x="2507890" y="3579862"/>
            <a:ext cx="2422711" cy="4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5. k; k(S; r=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|SC|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pSp>
        <p:nvGrpSpPr>
          <p:cNvPr id="58" name="Group 79"/>
          <p:cNvGrpSpPr>
            <a:grpSpLocks/>
          </p:cNvGrpSpPr>
          <p:nvPr/>
        </p:nvGrpSpPr>
        <p:grpSpPr bwMode="auto">
          <a:xfrm>
            <a:off x="2507890" y="2494872"/>
            <a:ext cx="2422711" cy="303213"/>
            <a:chOff x="2228" y="690"/>
            <a:chExt cx="1587" cy="181"/>
          </a:xfrm>
        </p:grpSpPr>
        <p:sp>
          <p:nvSpPr>
            <p:cNvPr id="59" name="Rectangle 2"/>
            <p:cNvSpPr>
              <a:spLocks noChangeArrowheads="1"/>
            </p:cNvSpPr>
            <p:nvPr/>
          </p:nvSpPr>
          <p:spPr bwMode="auto">
            <a:xfrm>
              <a:off x="2228" y="690"/>
              <a:ext cx="158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1600" b="1" dirty="0">
                  <a:latin typeface="Times New Roman" pitchFamily="18" charset="0"/>
                  <a:cs typeface="Times New Roman" pitchFamily="18" charset="0"/>
                </a:rPr>
                <a:t>1.    ABC (</a:t>
              </a:r>
              <a:r>
                <a:rPr lang="cs-CZ" sz="1600" b="1" dirty="0" err="1">
                  <a:latin typeface="Times New Roman" pitchFamily="18" charset="0"/>
                  <a:cs typeface="Times New Roman" pitchFamily="18" charset="0"/>
                </a:rPr>
                <a:t>sss</a:t>
              </a:r>
              <a:r>
                <a:rPr lang="cs-CZ" sz="1600" b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cs-CZ" sz="1600" b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pic>
          <p:nvPicPr>
            <p:cNvPr id="60" name="Picture 50" descr="trojz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2" y="735"/>
              <a:ext cx="9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Arc 54"/>
          <p:cNvSpPr>
            <a:spLocks/>
          </p:cNvSpPr>
          <p:nvPr/>
        </p:nvSpPr>
        <p:spPr bwMode="auto">
          <a:xfrm rot="10316786" flipV="1">
            <a:off x="6368429" y="2318543"/>
            <a:ext cx="3067050" cy="2846388"/>
          </a:xfrm>
          <a:custGeom>
            <a:avLst/>
            <a:gdLst>
              <a:gd name="T0" fmla="*/ 0 w 37115"/>
              <a:gd name="T1" fmla="*/ 545788 h 34269"/>
              <a:gd name="T2" fmla="*/ 2727745 w 37115"/>
              <a:gd name="T3" fmla="*/ 2846388 h 34269"/>
              <a:gd name="T4" fmla="*/ 1282104 w 37115"/>
              <a:gd name="T5" fmla="*/ 1794099 h 34269"/>
              <a:gd name="T6" fmla="*/ 0 60000 65536"/>
              <a:gd name="T7" fmla="*/ 0 60000 65536"/>
              <a:gd name="T8" fmla="*/ 0 60000 65536"/>
              <a:gd name="T9" fmla="*/ 0 w 37115"/>
              <a:gd name="T10" fmla="*/ 0 h 34269"/>
              <a:gd name="T11" fmla="*/ 37115 w 37115"/>
              <a:gd name="T12" fmla="*/ 34269 h 342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15" h="34269" fill="none" extrusionOk="0">
                <a:moveTo>
                  <a:pt x="0" y="6571"/>
                </a:moveTo>
                <a:cubicBezTo>
                  <a:pt x="4069" y="2371"/>
                  <a:pt x="9667" y="-1"/>
                  <a:pt x="15515" y="0"/>
                </a:cubicBezTo>
                <a:cubicBezTo>
                  <a:pt x="27444" y="0"/>
                  <a:pt x="37115" y="9670"/>
                  <a:pt x="37115" y="21600"/>
                </a:cubicBezTo>
                <a:cubicBezTo>
                  <a:pt x="37115" y="26150"/>
                  <a:pt x="35678" y="30583"/>
                  <a:pt x="33009" y="34269"/>
                </a:cubicBezTo>
              </a:path>
              <a:path w="37115" h="34269" stroke="0" extrusionOk="0">
                <a:moveTo>
                  <a:pt x="0" y="6571"/>
                </a:moveTo>
                <a:cubicBezTo>
                  <a:pt x="4069" y="2371"/>
                  <a:pt x="9667" y="-1"/>
                  <a:pt x="15515" y="0"/>
                </a:cubicBezTo>
                <a:cubicBezTo>
                  <a:pt x="27444" y="0"/>
                  <a:pt x="37115" y="9670"/>
                  <a:pt x="37115" y="21600"/>
                </a:cubicBezTo>
                <a:cubicBezTo>
                  <a:pt x="37115" y="26150"/>
                  <a:pt x="35678" y="30583"/>
                  <a:pt x="33009" y="34269"/>
                </a:cubicBezTo>
                <a:lnTo>
                  <a:pt x="15515" y="21600"/>
                </a:lnTo>
                <a:close/>
              </a:path>
            </a:pathLst>
          </a:cu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Arc 55"/>
          <p:cNvSpPr>
            <a:spLocks/>
          </p:cNvSpPr>
          <p:nvPr/>
        </p:nvSpPr>
        <p:spPr bwMode="auto">
          <a:xfrm rot="207430" flipV="1">
            <a:off x="7368554" y="1910556"/>
            <a:ext cx="1784350" cy="955675"/>
          </a:xfrm>
          <a:custGeom>
            <a:avLst/>
            <a:gdLst>
              <a:gd name="T0" fmla="*/ 1537763 w 21600"/>
              <a:gd name="T1" fmla="*/ 0 h 11490"/>
              <a:gd name="T2" fmla="*/ 1783772 w 21600"/>
              <a:gd name="T3" fmla="*/ 955675 h 11490"/>
              <a:gd name="T4" fmla="*/ 0 w 21600"/>
              <a:gd name="T5" fmla="*/ 911343 h 11490"/>
              <a:gd name="T6" fmla="*/ 0 60000 65536"/>
              <a:gd name="T7" fmla="*/ 0 60000 65536"/>
              <a:gd name="T8" fmla="*/ 0 60000 65536"/>
              <a:gd name="T9" fmla="*/ 0 w 21600"/>
              <a:gd name="T10" fmla="*/ 0 h 11490"/>
              <a:gd name="T11" fmla="*/ 21600 w 21600"/>
              <a:gd name="T12" fmla="*/ 11490 h 114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490" fill="none" extrusionOk="0">
                <a:moveTo>
                  <a:pt x="18614" y="0"/>
                </a:moveTo>
                <a:cubicBezTo>
                  <a:pt x="20569" y="3320"/>
                  <a:pt x="21600" y="7103"/>
                  <a:pt x="21600" y="10957"/>
                </a:cubicBezTo>
                <a:cubicBezTo>
                  <a:pt x="21600" y="11134"/>
                  <a:pt x="21597" y="11312"/>
                  <a:pt x="21593" y="11490"/>
                </a:cubicBezTo>
              </a:path>
              <a:path w="21600" h="11490" stroke="0" extrusionOk="0">
                <a:moveTo>
                  <a:pt x="18614" y="0"/>
                </a:moveTo>
                <a:cubicBezTo>
                  <a:pt x="20569" y="3320"/>
                  <a:pt x="21600" y="7103"/>
                  <a:pt x="21600" y="10957"/>
                </a:cubicBezTo>
                <a:cubicBezTo>
                  <a:pt x="21600" y="11134"/>
                  <a:pt x="21597" y="11312"/>
                  <a:pt x="21593" y="11490"/>
                </a:cubicBezTo>
                <a:lnTo>
                  <a:pt x="0" y="10957"/>
                </a:lnTo>
                <a:close/>
              </a:path>
            </a:pathLst>
          </a:cu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Arc 56"/>
          <p:cNvSpPr>
            <a:spLocks/>
          </p:cNvSpPr>
          <p:nvPr/>
        </p:nvSpPr>
        <p:spPr bwMode="auto">
          <a:xfrm rot="207430" flipV="1">
            <a:off x="6062041" y="1850231"/>
            <a:ext cx="1282700" cy="1766887"/>
          </a:xfrm>
          <a:custGeom>
            <a:avLst/>
            <a:gdLst>
              <a:gd name="T0" fmla="*/ 0 w 15515"/>
              <a:gd name="T1" fmla="*/ 518084 h 21264"/>
              <a:gd name="T2" fmla="*/ 968866 w 15515"/>
              <a:gd name="T3" fmla="*/ 0 h 21264"/>
              <a:gd name="T4" fmla="*/ 1282700 w 15515"/>
              <a:gd name="T5" fmla="*/ 1766887 h 21264"/>
              <a:gd name="T6" fmla="*/ 0 60000 65536"/>
              <a:gd name="T7" fmla="*/ 0 60000 65536"/>
              <a:gd name="T8" fmla="*/ 0 60000 65536"/>
              <a:gd name="T9" fmla="*/ 0 w 15515"/>
              <a:gd name="T10" fmla="*/ 0 h 21264"/>
              <a:gd name="T11" fmla="*/ 15515 w 15515"/>
              <a:gd name="T12" fmla="*/ 21264 h 21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515" h="21264" fill="none" extrusionOk="0">
                <a:moveTo>
                  <a:pt x="0" y="6235"/>
                </a:moveTo>
                <a:cubicBezTo>
                  <a:pt x="3155" y="2978"/>
                  <a:pt x="7255" y="797"/>
                  <a:pt x="11719" y="0"/>
                </a:cubicBezTo>
              </a:path>
              <a:path w="15515" h="21264" stroke="0" extrusionOk="0">
                <a:moveTo>
                  <a:pt x="0" y="6235"/>
                </a:moveTo>
                <a:cubicBezTo>
                  <a:pt x="3155" y="2978"/>
                  <a:pt x="7255" y="797"/>
                  <a:pt x="11719" y="0"/>
                </a:cubicBezTo>
                <a:lnTo>
                  <a:pt x="15515" y="21264"/>
                </a:lnTo>
                <a:close/>
              </a:path>
            </a:pathLst>
          </a:cu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Arc 57"/>
          <p:cNvSpPr>
            <a:spLocks/>
          </p:cNvSpPr>
          <p:nvPr/>
        </p:nvSpPr>
        <p:spPr bwMode="auto">
          <a:xfrm rot="18153367" flipV="1">
            <a:off x="5315122" y="3067050"/>
            <a:ext cx="1789113" cy="1123950"/>
          </a:xfrm>
          <a:custGeom>
            <a:avLst/>
            <a:gdLst>
              <a:gd name="T0" fmla="*/ 1393656 w 21535"/>
              <a:gd name="T1" fmla="*/ 0 h 13607"/>
              <a:gd name="T2" fmla="*/ 1789113 w 21535"/>
              <a:gd name="T3" fmla="*/ 986089 h 13607"/>
              <a:gd name="T4" fmla="*/ 0 w 21535"/>
              <a:gd name="T5" fmla="*/ 1123950 h 13607"/>
              <a:gd name="T6" fmla="*/ 0 60000 65536"/>
              <a:gd name="T7" fmla="*/ 0 60000 65536"/>
              <a:gd name="T8" fmla="*/ 0 60000 65536"/>
              <a:gd name="T9" fmla="*/ 0 w 21535"/>
              <a:gd name="T10" fmla="*/ 0 h 13607"/>
              <a:gd name="T11" fmla="*/ 21535 w 21535"/>
              <a:gd name="T12" fmla="*/ 13607 h 13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5" h="13607" fill="none" extrusionOk="0">
                <a:moveTo>
                  <a:pt x="16775" y="-1"/>
                </a:moveTo>
                <a:cubicBezTo>
                  <a:pt x="19536" y="3404"/>
                  <a:pt x="21196" y="7567"/>
                  <a:pt x="21535" y="11937"/>
                </a:cubicBezTo>
              </a:path>
              <a:path w="21535" h="13607" stroke="0" extrusionOk="0">
                <a:moveTo>
                  <a:pt x="16775" y="-1"/>
                </a:moveTo>
                <a:cubicBezTo>
                  <a:pt x="19536" y="3404"/>
                  <a:pt x="21196" y="7567"/>
                  <a:pt x="21535" y="11937"/>
                </a:cubicBezTo>
                <a:lnTo>
                  <a:pt x="0" y="13607"/>
                </a:lnTo>
                <a:close/>
              </a:path>
            </a:pathLst>
          </a:cu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Arc 58"/>
          <p:cNvSpPr>
            <a:spLocks/>
          </p:cNvSpPr>
          <p:nvPr/>
        </p:nvSpPr>
        <p:spPr bwMode="auto">
          <a:xfrm rot="18153367" flipV="1">
            <a:off x="5620716" y="3617119"/>
            <a:ext cx="835025" cy="1784350"/>
          </a:xfrm>
          <a:custGeom>
            <a:avLst/>
            <a:gdLst>
              <a:gd name="T0" fmla="*/ 0 w 10058"/>
              <a:gd name="T1" fmla="*/ 36926 h 21600"/>
              <a:gd name="T2" fmla="*/ 835025 w 10058"/>
              <a:gd name="T3" fmla="*/ 62948 h 21600"/>
              <a:gd name="T4" fmla="*/ 362885 w 10058"/>
              <a:gd name="T5" fmla="*/ 1784350 h 21600"/>
              <a:gd name="T6" fmla="*/ 0 60000 65536"/>
              <a:gd name="T7" fmla="*/ 0 60000 65536"/>
              <a:gd name="T8" fmla="*/ 0 60000 65536"/>
              <a:gd name="T9" fmla="*/ 0 w 10058"/>
              <a:gd name="T10" fmla="*/ 0 h 21600"/>
              <a:gd name="T11" fmla="*/ 10058 w 100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58" h="21600" fill="none" extrusionOk="0">
                <a:moveTo>
                  <a:pt x="-1" y="446"/>
                </a:moveTo>
                <a:cubicBezTo>
                  <a:pt x="1438" y="149"/>
                  <a:pt x="2902" y="-1"/>
                  <a:pt x="4371" y="0"/>
                </a:cubicBezTo>
                <a:cubicBezTo>
                  <a:pt x="6292" y="0"/>
                  <a:pt x="8204" y="256"/>
                  <a:pt x="10057" y="762"/>
                </a:cubicBezTo>
              </a:path>
              <a:path w="10058" h="21600" stroke="0" extrusionOk="0">
                <a:moveTo>
                  <a:pt x="-1" y="446"/>
                </a:moveTo>
                <a:cubicBezTo>
                  <a:pt x="1438" y="149"/>
                  <a:pt x="2902" y="-1"/>
                  <a:pt x="4371" y="0"/>
                </a:cubicBezTo>
                <a:cubicBezTo>
                  <a:pt x="6292" y="0"/>
                  <a:pt x="8204" y="256"/>
                  <a:pt x="10057" y="762"/>
                </a:cubicBezTo>
                <a:lnTo>
                  <a:pt x="4371" y="21600"/>
                </a:lnTo>
                <a:close/>
              </a:path>
            </a:pathLst>
          </a:custGeom>
          <a:noFill/>
          <a:ln w="952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59"/>
          <p:cNvSpPr>
            <a:spLocks noChangeShapeType="1"/>
          </p:cNvSpPr>
          <p:nvPr/>
        </p:nvSpPr>
        <p:spPr bwMode="auto">
          <a:xfrm flipV="1">
            <a:off x="3763341" y="2297906"/>
            <a:ext cx="5864225" cy="219233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60"/>
          <p:cNvSpPr>
            <a:spLocks noChangeShapeType="1"/>
          </p:cNvSpPr>
          <p:nvPr/>
        </p:nvSpPr>
        <p:spPr bwMode="auto">
          <a:xfrm>
            <a:off x="6733554" y="1542256"/>
            <a:ext cx="0" cy="37179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8681688" y="2090977"/>
            <a:ext cx="430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9" name="Text Box 62"/>
          <p:cNvSpPr txBox="1">
            <a:spLocks noChangeArrowheads="1"/>
          </p:cNvSpPr>
          <p:nvPr/>
        </p:nvSpPr>
        <p:spPr bwMode="auto">
          <a:xfrm>
            <a:off x="6689104" y="1350168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6695454" y="3272631"/>
            <a:ext cx="431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cs-CZ" sz="2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64"/>
          <p:cNvSpPr>
            <a:spLocks noChangeArrowheads="1"/>
          </p:cNvSpPr>
          <p:nvPr/>
        </p:nvSpPr>
        <p:spPr bwMode="auto">
          <a:xfrm>
            <a:off x="5092079" y="1767681"/>
            <a:ext cx="3251200" cy="3263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65"/>
          <p:cNvSpPr txBox="1">
            <a:spLocks noChangeArrowheads="1"/>
          </p:cNvSpPr>
          <p:nvPr/>
        </p:nvSpPr>
        <p:spPr bwMode="auto">
          <a:xfrm>
            <a:off x="7794004" y="4521993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cs-CZ" sz="2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0" name="Group 78"/>
          <p:cNvGrpSpPr>
            <a:grpSpLocks/>
          </p:cNvGrpSpPr>
          <p:nvPr/>
        </p:nvGrpSpPr>
        <p:grpSpPr bwMode="auto">
          <a:xfrm>
            <a:off x="5004766" y="1551781"/>
            <a:ext cx="3584575" cy="2860675"/>
            <a:chOff x="1792" y="1561"/>
            <a:chExt cx="2258" cy="1802"/>
          </a:xfrm>
        </p:grpSpPr>
        <p:sp>
          <p:nvSpPr>
            <p:cNvPr id="81" name="Line 68"/>
            <p:cNvSpPr>
              <a:spLocks noChangeShapeType="1"/>
            </p:cNvSpPr>
            <p:nvPr/>
          </p:nvSpPr>
          <p:spPr bwMode="auto">
            <a:xfrm>
              <a:off x="1936" y="3158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Line 69"/>
            <p:cNvSpPr>
              <a:spLocks noChangeShapeType="1"/>
            </p:cNvSpPr>
            <p:nvPr/>
          </p:nvSpPr>
          <p:spPr bwMode="auto">
            <a:xfrm flipH="1" flipV="1">
              <a:off x="3288" y="1788"/>
              <a:ext cx="517" cy="13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70"/>
            <p:cNvSpPr>
              <a:spLocks noChangeShapeType="1"/>
            </p:cNvSpPr>
            <p:nvPr/>
          </p:nvSpPr>
          <p:spPr bwMode="auto">
            <a:xfrm flipH="1">
              <a:off x="1937" y="1784"/>
              <a:ext cx="1361" cy="13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 Box 72"/>
            <p:cNvSpPr txBox="1">
              <a:spLocks noChangeArrowheads="1"/>
            </p:cNvSpPr>
            <p:nvPr/>
          </p:nvSpPr>
          <p:spPr bwMode="auto">
            <a:xfrm>
              <a:off x="1792" y="3113"/>
              <a:ext cx="2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0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Text Box 73"/>
            <p:cNvSpPr txBox="1">
              <a:spLocks noChangeArrowheads="1"/>
            </p:cNvSpPr>
            <p:nvPr/>
          </p:nvSpPr>
          <p:spPr bwMode="auto">
            <a:xfrm>
              <a:off x="3779" y="3089"/>
              <a:ext cx="2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0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Text Box 74"/>
            <p:cNvSpPr txBox="1">
              <a:spLocks noChangeArrowheads="1"/>
            </p:cNvSpPr>
            <p:nvPr/>
          </p:nvSpPr>
          <p:spPr bwMode="auto">
            <a:xfrm>
              <a:off x="3225" y="1561"/>
              <a:ext cx="2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0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7" grpId="0"/>
      <p:bldP spid="71" grpId="0"/>
      <p:bldP spid="75" grpId="0" animBg="1"/>
      <p:bldP spid="76" grpId="0" animBg="1"/>
      <p:bldP spid="77" grpId="0" animBg="1"/>
      <p:bldP spid="78" grpId="0"/>
      <p:bldP spid="131" grpId="0" animBg="1"/>
      <p:bldP spid="54" grpId="0"/>
      <p:bldP spid="55" grpId="0"/>
      <p:bldP spid="56" grpId="0"/>
      <p:bldP spid="57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4" grpId="0" animBg="1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3518"/>
            <a:ext cx="4284984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11.6  Další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5" y="1347614"/>
            <a:ext cx="3096344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Sestrojte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kružnici opsanou trojúhelníku 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ABC, jestliže: 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4283968" y="1203598"/>
            <a:ext cx="3312368" cy="863600"/>
            <a:chOff x="1331913" y="1412875"/>
            <a:chExt cx="4319587" cy="863600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31913" y="1412875"/>
              <a:ext cx="41767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1.) c = 4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6,5 cm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a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5,5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47788" y="1700213"/>
              <a:ext cx="396081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2.) a 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8 cm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c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7 cm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47788" y="1958975"/>
              <a:ext cx="4303712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5000"/>
                </a:lnSpc>
              </a:pP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3.) b 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cm,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6 cm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c</a:t>
              </a:r>
              <a:r>
                <a:rPr lang="cs-CZ" sz="1200" b="1" baseline="-250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7</a:t>
              </a:r>
              <a:r>
                <a:rPr lang="cs-CZ" sz="12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cs-CZ" sz="1200" b="1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cm</a:t>
              </a: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3568" y="2067694"/>
            <a:ext cx="6048846" cy="2952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2139702"/>
            <a:ext cx="187220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POZOR na počet řešení!!</a:t>
            </a:r>
          </a:p>
        </p:txBody>
      </p:sp>
      <p:pic>
        <p:nvPicPr>
          <p:cNvPr id="1026" name="Picture 2" descr="C:\Documents and Settings\rajchl\Local Settings\Temporary Internet Files\Content.IE5\8NLV609L\MM90028886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643758"/>
            <a:ext cx="918102" cy="1224136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876256" y="4083918"/>
            <a:ext cx="212372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polorovině je 1 či 2</a:t>
            </a:r>
          </a:p>
          <a:p>
            <a:pPr algn="ctr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rovině jsou pak 2 či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Skupina 45"/>
          <p:cNvGrpSpPr/>
          <p:nvPr/>
        </p:nvGrpSpPr>
        <p:grpSpPr>
          <a:xfrm>
            <a:off x="3131840" y="1548866"/>
            <a:ext cx="2839879" cy="2967099"/>
            <a:chOff x="3131840" y="1548866"/>
            <a:chExt cx="2839879" cy="2967099"/>
          </a:xfrm>
        </p:grpSpPr>
        <p:grpSp>
          <p:nvGrpSpPr>
            <p:cNvPr id="39" name="Skupina 38"/>
            <p:cNvGrpSpPr/>
            <p:nvPr/>
          </p:nvGrpSpPr>
          <p:grpSpPr>
            <a:xfrm>
              <a:off x="3131840" y="1548866"/>
              <a:ext cx="2839879" cy="2967099"/>
              <a:chOff x="3131840" y="1548866"/>
              <a:chExt cx="2839879" cy="2967099"/>
            </a:xfrm>
          </p:grpSpPr>
          <p:grpSp>
            <p:nvGrpSpPr>
              <p:cNvPr id="30" name="Skupina 29"/>
              <p:cNvGrpSpPr/>
              <p:nvPr/>
            </p:nvGrpSpPr>
            <p:grpSpPr>
              <a:xfrm>
                <a:off x="3311859" y="2024967"/>
                <a:ext cx="2448272" cy="2307644"/>
                <a:chOff x="1475656" y="1573316"/>
                <a:chExt cx="2808312" cy="2724497"/>
              </a:xfrm>
            </p:grpSpPr>
            <p:sp>
              <p:nvSpPr>
                <p:cNvPr id="32" name="Ovál 31"/>
                <p:cNvSpPr/>
                <p:nvPr/>
              </p:nvSpPr>
              <p:spPr>
                <a:xfrm>
                  <a:off x="1475656" y="1573316"/>
                  <a:ext cx="2808312" cy="272449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Rovnoramenný trojúhelník 32"/>
                <p:cNvSpPr/>
                <p:nvPr/>
              </p:nvSpPr>
              <p:spPr>
                <a:xfrm>
                  <a:off x="1547664" y="1645324"/>
                  <a:ext cx="2664296" cy="1646506"/>
                </a:xfrm>
                <a:prstGeom prst="triangle">
                  <a:avLst>
                    <a:gd name="adj" fmla="val 64725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5" name="Přímá spojnice 4"/>
              <p:cNvCxnSpPr/>
              <p:nvPr/>
            </p:nvCxnSpPr>
            <p:spPr>
              <a:xfrm flipV="1">
                <a:off x="3203848" y="2391731"/>
                <a:ext cx="2767871" cy="1562980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>
                <a:off x="3131840" y="1851670"/>
                <a:ext cx="2520280" cy="2376264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>
                <a:off x="4211960" y="1548866"/>
                <a:ext cx="864096" cy="2967099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Přímá spojnice 42"/>
            <p:cNvCxnSpPr>
              <a:endCxn id="33" idx="4"/>
            </p:cNvCxnSpPr>
            <p:nvPr/>
          </p:nvCxnSpPr>
          <p:spPr>
            <a:xfrm>
              <a:off x="4587783" y="3178789"/>
              <a:ext cx="1109572" cy="30175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0"/>
            <a:ext cx="5184576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Circumscribed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of a triangle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	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796135" y="1271867"/>
            <a:ext cx="115212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centre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691680" y="2128668"/>
            <a:ext cx="1682956" cy="443081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43508" y="1737352"/>
            <a:ext cx="154817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Circumscribed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1609217" y="3759880"/>
            <a:ext cx="1702642" cy="36006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11560" y="3657386"/>
            <a:ext cx="9721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axis</a:t>
            </a: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1136600" y="2830164"/>
            <a:ext cx="2679315" cy="202251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3508" y="2709249"/>
            <a:ext cx="97329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triangle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5206686" y="2391731"/>
            <a:ext cx="1561554" cy="937936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948264" y="2290161"/>
            <a:ext cx="136815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radius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circle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H="1">
            <a:off x="4716018" y="1635646"/>
            <a:ext cx="981337" cy="135060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2916832" cy="806971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668911"/>
              </p:ext>
            </p:extLst>
          </p:nvPr>
        </p:nvGraphicFramePr>
        <p:xfrm>
          <a:off x="755576" y="1419622"/>
          <a:ext cx="6096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Kde leží střed kružnice opsané?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na</a:t>
                      </a: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průsečíku os stran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záleží</a:t>
                      </a: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typu trojúhelníku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na průsečíku os úhlů</a:t>
                      </a:r>
                      <a:endParaRPr lang="cs-CZ" sz="12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na průsečíku těžnic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Kde najdeš poloměr kružnice opsané?</a:t>
                      </a:r>
                      <a:endParaRPr lang="cs-CZ" sz="12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 je to vzdálenost středu a strany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b).     je to vzdálenost středu a vrcholu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c).     je to vzdálenost středu a výšky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d).     je to vzdálenost středu a těžiště</a:t>
                      </a:r>
                      <a:endParaRPr lang="cs-CZ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Každý trojúhelník má kružnici opsanou.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ano, ale jen některý trojúhelník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ne, nelze ji sestrojit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ano, každý ji má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ano, ale jen ostroúhlé trojúhelníky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cs-C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Kružnice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opsaná se dotýká</a:t>
                      </a:r>
                      <a:r>
                        <a:rPr lang="cs-C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jen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vrcholu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jen 2 vrcholů u ostroúhlého troj.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všech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tří vrcholů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záleží na typu trojúhelníka</a:t>
                      </a:r>
                      <a:endParaRPr lang="cs-CZ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69670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Karel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Rajchl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Trojúhelník, opsaná kružnice, střed, poloměr, konstrukce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konstrukci kružnice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opsané trojúhelníku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11.9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972</Words>
  <Application>Microsoft Office PowerPoint</Application>
  <PresentationFormat>Předvádění na obrazovce (16:9)</PresentationFormat>
  <Paragraphs>159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11.1  Kružnice trojúhelníku opsaná</vt:lpstr>
      <vt:lpstr>11.2  Co již víme o trojúhelnících?</vt:lpstr>
      <vt:lpstr>11.3  Jaké si řekneme nové termíny a názvy?</vt:lpstr>
      <vt:lpstr>11.4  Co si řekneme nového?</vt:lpstr>
      <vt:lpstr>11.5  Procvičení a příklady</vt:lpstr>
      <vt:lpstr>11.6  Další příklady</vt:lpstr>
      <vt:lpstr>11.7  Circumscribed circle of a triangle</vt:lpstr>
      <vt:lpstr>11.8  Test znalostí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makovska</cp:lastModifiedBy>
  <cp:revision>184</cp:revision>
  <dcterms:created xsi:type="dcterms:W3CDTF">2010-10-18T18:21:56Z</dcterms:created>
  <dcterms:modified xsi:type="dcterms:W3CDTF">2014-10-24T11:11:35Z</dcterms:modified>
</cp:coreProperties>
</file>