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59" r:id="rId4"/>
    <p:sldId id="264" r:id="rId5"/>
    <p:sldId id="260" r:id="rId6"/>
    <p:sldId id="261" r:id="rId7"/>
    <p:sldId id="262" r:id="rId8"/>
    <p:sldId id="263" r:id="rId9"/>
    <p:sldId id="266" r:id="rId10"/>
    <p:sldId id="265" r:id="rId11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  <a:srgbClr val="813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8618" autoAdjust="0"/>
  </p:normalViewPr>
  <p:slideViewPr>
    <p:cSldViewPr>
      <p:cViewPr>
        <p:scale>
          <a:sx n="106" d="100"/>
          <a:sy n="106" d="100"/>
        </p:scale>
        <p:origin x="-1128" y="-7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583E-89BF-4ECB-AA3F-75DD3E829E63}" type="datetimeFigureOut">
              <a:rPr lang="cs-CZ" smtClean="0"/>
              <a:pPr/>
              <a:t>17.1.2016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71979-99DB-4828-878C-66DC5CF305D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2088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27786-DE88-4C02-A0B7-082242F2B663}" type="datetimeFigureOut">
              <a:rPr lang="cs-CZ" smtClean="0"/>
              <a:pPr/>
              <a:t>17.1.2016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757F8-8F25-4CF1-88DC-C9C420F530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70007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6E6A-BCBB-4397-B238-D9666C12CA33}" type="datetime1">
              <a:rPr lang="cs-CZ" smtClean="0"/>
              <a:pPr/>
              <a:t>17.1.2016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4DB5B-C4F9-421B-B915-96C77EBC177D}" type="datetime1">
              <a:rPr lang="cs-CZ" smtClean="0"/>
              <a:pPr/>
              <a:t>17.1.2016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27F35-795A-4B52-AF4B-8AF9D6F591C2}" type="datetime1">
              <a:rPr lang="cs-CZ" smtClean="0"/>
              <a:pPr/>
              <a:t>17.1.2016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C2E-6E06-4E9C-9D85-8F31E0E288E6}" type="datetime1">
              <a:rPr lang="cs-CZ" smtClean="0"/>
              <a:pPr/>
              <a:t>17.1.2016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ABC8E-B95F-4149-9A9A-D11A584EB29D}" type="datetime1">
              <a:rPr lang="cs-CZ" smtClean="0"/>
              <a:pPr/>
              <a:t>17.1.2016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DED4-D2BA-48CB-B2B6-1875E7FDB29C}" type="datetime1">
              <a:rPr lang="cs-CZ" smtClean="0"/>
              <a:pPr/>
              <a:t>17.1.2016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A91E-1CCF-40B7-8986-DCBC22B998A1}" type="datetime1">
              <a:rPr lang="cs-CZ" smtClean="0"/>
              <a:pPr/>
              <a:t>17.1.2016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EE0F-07E8-4FA4-BC5E-B1097BC39F9A}" type="datetime1">
              <a:rPr lang="cs-CZ" smtClean="0"/>
              <a:pPr/>
              <a:t>17.1.2016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1AB1-11DE-4681-8765-EB93C13598AF}" type="datetime1">
              <a:rPr lang="cs-CZ" smtClean="0"/>
              <a:pPr/>
              <a:t>17.1.2016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8AF0-EED2-4674-8E08-6CB36054DDEB}" type="datetime1">
              <a:rPr lang="cs-CZ" smtClean="0"/>
              <a:pPr/>
              <a:t>17.1.2016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1AB8-A318-494C-B197-385F53BD80D4}" type="datetime1">
              <a:rPr lang="cs-CZ" smtClean="0"/>
              <a:pPr/>
              <a:t>17.1.2016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CAF81-B0B1-45DF-898B-A867B8150E23}" type="datetime1">
              <a:rPr lang="cs-CZ" smtClean="0"/>
              <a:pPr/>
              <a:t>17.1.2016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racovni-listy.blogspot.com/2011/07/karticky-abeceda-s-obrazky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pripravy.estranky.cz/clanky/jazyk-cesky/abeceda.html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ipravy.estranky.cz/clanky/jazyk-cesky/strasidelny-hrad.html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7XYQd_sJVzk&amp;feature=related" TargetMode="External"/><Relationship Id="rId3" Type="http://schemas.openxmlformats.org/officeDocument/2006/relationships/hyperlink" Target="http://hubblesite.org/" TargetMode="External"/><Relationship Id="rId7" Type="http://schemas.openxmlformats.org/officeDocument/2006/relationships/hyperlink" Target="http://www.youtube.com/watch?v=5XEN4vtH4Ic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youtube.com/watch?v=LtFXYvNIxws" TargetMode="External"/><Relationship Id="rId5" Type="http://schemas.openxmlformats.org/officeDocument/2006/relationships/hyperlink" Target="http://www.mojevideo.sk/video/c44/anglicka_abeceda.html" TargetMode="Externa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hubblesite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nd04.jxs.cz/801/284/ae74db6ab4_73198116_o2.jpg" TargetMode="External"/><Relationship Id="rId13" Type="http://schemas.openxmlformats.org/officeDocument/2006/relationships/hyperlink" Target="http://www.youtube.com/watch?v=5XEN4vtH4Ic" TargetMode="External"/><Relationship Id="rId3" Type="http://schemas.openxmlformats.org/officeDocument/2006/relationships/hyperlink" Target="http://www.pise.cz/blog/img/anglictina/74523.jpg" TargetMode="External"/><Relationship Id="rId7" Type="http://schemas.openxmlformats.org/officeDocument/2006/relationships/hyperlink" Target="http://moje-zajmy.blogerka.cz/obrazky/moje-zajmy.blogerka.cz/prirodopis/slon2.jpg" TargetMode="External"/><Relationship Id="rId12" Type="http://schemas.openxmlformats.org/officeDocument/2006/relationships/hyperlink" Target="http://www.pripravy.estranky.cz/clanky/jazyk-cesky/abeceda.html" TargetMode="External"/><Relationship Id="rId2" Type="http://schemas.openxmlformats.org/officeDocument/2006/relationships/hyperlink" Target="http://www.pise.cz/blog/img/anglictina/74520.jpg" TargetMode="External"/><Relationship Id="rId16" Type="http://schemas.openxmlformats.org/officeDocument/2006/relationships/hyperlink" Target="http://www.youtube.com/watch?v=7XYQd_sJVzk&amp;feature=relate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utterflyalphabet.com/posters/images/2.jpg" TargetMode="External"/><Relationship Id="rId11" Type="http://schemas.openxmlformats.org/officeDocument/2006/relationships/hyperlink" Target="http://nd01.jxs.cz/945/559/a0cbe0096c_30697395_o2.jpg" TargetMode="External"/><Relationship Id="rId5" Type="http://schemas.openxmlformats.org/officeDocument/2006/relationships/hyperlink" Target="https://img.sevt.cz/ceskeskolstvi.cz/products/1/127/640/12754400.jpg" TargetMode="External"/><Relationship Id="rId15" Type="http://schemas.openxmlformats.org/officeDocument/2006/relationships/hyperlink" Target="http://www.youtube.com/watch?v=LtFXYvNIxws" TargetMode="External"/><Relationship Id="rId10" Type="http://schemas.openxmlformats.org/officeDocument/2006/relationships/hyperlink" Target="http://i.lidovky.cz/09/043/lngal/GLU2ab3a6_ryba.jpg" TargetMode="External"/><Relationship Id="rId4" Type="http://schemas.openxmlformats.org/officeDocument/2006/relationships/hyperlink" Target="http://www.stiefel-eurocart.cz/tovar/92.jpg" TargetMode="External"/><Relationship Id="rId9" Type="http://schemas.openxmlformats.org/officeDocument/2006/relationships/hyperlink" Target="http://nd05.jxs.cz/477/389/a3ce72edee_78570659_o2.jpg" TargetMode="External"/><Relationship Id="rId14" Type="http://schemas.openxmlformats.org/officeDocument/2006/relationships/hyperlink" Target="http://www.pripravy.estranky.cz/clanky/jazyk-cesky/strasidelny-hrad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0570" y="555458"/>
            <a:ext cx="4968552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12.1  Abeceda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64088" y="4299942"/>
            <a:ext cx="3347864" cy="360040"/>
          </a:xfrm>
        </p:spPr>
        <p:txBody>
          <a:bodyPr>
            <a:normAutofit/>
          </a:bodyPr>
          <a:lstStyle/>
          <a:p>
            <a:endParaRPr lang="cs-CZ" sz="1200" dirty="0"/>
          </a:p>
          <a:p>
            <a:endParaRPr lang="cs-CZ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452320" y="3003798"/>
            <a:ext cx="1476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cs-CZ" sz="1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-8932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Český jazyk 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20570" y="1131590"/>
            <a:ext cx="4493794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A, B, C, Č, D, Ď, E    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– jen se na mě koukněte!</a:t>
            </a:r>
          </a:p>
          <a:p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F, G, H, CH, I, J, K   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– abeceda je lehká.</a:t>
            </a:r>
          </a:p>
          <a:p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L, M, N, Ň, O, P, Q   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– všichni se ji naučte.</a:t>
            </a:r>
          </a:p>
          <a:p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R, Ř, S, Š, T, Ť, U,     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– nechci slyšet: „Nezvládnu!“</a:t>
            </a:r>
          </a:p>
          <a:p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V, W, X, Y, Z, Ž     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– můžete na hřiště běžet.</a:t>
            </a:r>
          </a:p>
        </p:txBody>
      </p:sp>
      <p:pic>
        <p:nvPicPr>
          <p:cNvPr id="5" name="Picture 2" descr="http://www.makovsky.cz/application/shop/images/normal/simg4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74286"/>
            <a:ext cx="3429000" cy="193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beced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645196" y="834849"/>
            <a:ext cx="4320480" cy="324036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4697702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Autor: </a:t>
            </a:r>
            <a:r>
              <a:rPr lang="cs-CZ" sz="1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Mgr.</a:t>
            </a:r>
            <a:r>
              <a:rPr lang="cs-CZ" sz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Vladimíra </a:t>
            </a:r>
            <a:r>
              <a:rPr lang="cs-CZ" sz="1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Jaborová</a:t>
            </a:r>
            <a:endParaRPr lang="cs-CZ" sz="12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</a:endParaRPr>
          </a:p>
        </p:txBody>
      </p:sp>
      <p:pic>
        <p:nvPicPr>
          <p:cNvPr id="10" name="obrázek 5" descr="Imag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97702"/>
            <a:ext cx="2915816" cy="4457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5940152" y="4200283"/>
            <a:ext cx="1233479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200" b="1" dirty="0" smtClean="0">
                <a:solidFill>
                  <a:srgbClr val="FF0000"/>
                </a:solidFill>
              </a:rPr>
              <a:t>Video přehrávka</a:t>
            </a:r>
          </a:p>
        </p:txBody>
      </p:sp>
      <p:sp>
        <p:nvSpPr>
          <p:cNvPr id="12" name="Tlačítko akce: Video 11">
            <a:hlinkClick r:id="" action="ppaction://noaction" highlightClick="1"/>
          </p:cNvPr>
          <p:cNvSpPr/>
          <p:nvPr/>
        </p:nvSpPr>
        <p:spPr>
          <a:xfrm>
            <a:off x="4253759" y="4108034"/>
            <a:ext cx="721210" cy="387507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Český jazyk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986825"/>
              </p:ext>
            </p:extLst>
          </p:nvPr>
        </p:nvGraphicFramePr>
        <p:xfrm>
          <a:off x="1043608" y="1275606"/>
          <a:ext cx="7272808" cy="316305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07305"/>
                <a:gridCol w="5365503"/>
              </a:tblGrid>
              <a:tr h="545574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Autor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Mgr. Vladimíra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Jaborová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Období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12/2011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Ročník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cs-CZ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ročník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Klíčová slova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Abeceda, malé a </a:t>
                      </a:r>
                      <a:r>
                        <a:rPr lang="cs-CZ" smtClean="0">
                          <a:latin typeface="Times New Roman" pitchFamily="18" charset="0"/>
                          <a:cs typeface="Times New Roman" pitchFamily="18" charset="0"/>
                        </a:rPr>
                        <a:t>velké písmeno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5802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Anotace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Prezentace popisující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význam abecedy a její funkci v českém jazyce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20151" y="498603"/>
            <a:ext cx="2916832" cy="59406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12.10   Anotace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9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764" y="492443"/>
            <a:ext cx="5057292" cy="783163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12.2  Co již víme o abecedě ?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 flipV="1">
            <a:off x="5292080" y="4803997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cs-CZ" sz="1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Český jazyk</a:t>
            </a:r>
          </a:p>
          <a:p>
            <a:endParaRPr lang="cs-CZ" sz="1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3568" y="1629546"/>
            <a:ext cx="3456383" cy="2893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1. Umíme vymyslet slova, </a:t>
            </a:r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která začínají na </a:t>
            </a:r>
            <a:endParaRPr lang="cs-CZ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    určité písmeno.</a:t>
            </a:r>
          </a:p>
          <a:p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    A – angrešt, autobus, Adéla</a:t>
            </a:r>
          </a:p>
          <a:p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    B – býk, brouk, babička</a:t>
            </a:r>
          </a:p>
          <a:p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    C – cibule, cvrček……</a:t>
            </a:r>
          </a:p>
          <a:p>
            <a:endParaRPr lang="cs-CZ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2. Dokážeme rozpoznat sluchem určité</a:t>
            </a:r>
          </a:p>
          <a:p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    hlásky.</a:t>
            </a:r>
          </a:p>
          <a:p>
            <a:endParaRPr lang="cs-CZ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3. V textu najdeme určitá písmena.</a:t>
            </a:r>
            <a:endParaRPr lang="cs-CZ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4. Umíme napsat všechna tiskací i psací,</a:t>
            </a:r>
          </a:p>
          <a:p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   velká </a:t>
            </a: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i malá písmena. </a:t>
            </a:r>
            <a:endParaRPr lang="cs-CZ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alter.cz/items/4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771550"/>
            <a:ext cx="338437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7504" y="519009"/>
            <a:ext cx="6624736" cy="594066"/>
          </a:xfrm>
        </p:spPr>
        <p:txBody>
          <a:bodyPr>
            <a:normAutofit fontScale="90000"/>
          </a:bodyPr>
          <a:lstStyle/>
          <a:p>
            <a:pPr algn="l"/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12.3  Jaké si řekneme nové termíny a názvy?</a:t>
            </a:r>
            <a:endParaRPr lang="cs-CZ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65929" y="2495691"/>
            <a:ext cx="5040560" cy="92333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cs-CZ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TERMÍNY</a:t>
            </a:r>
            <a:endParaRPr lang="cs-CZ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Abeceda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= systém řazení písmen, který je daný.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5998141" y="4254208"/>
            <a:ext cx="27011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smtClean="0">
                <a:hlinkClick r:id="rId3"/>
              </a:rPr>
              <a:t>Pracovní listy pro děti: Kartičky - abeceda s obrázky</a:t>
            </a:r>
            <a:endParaRPr lang="cs-CZ" sz="1000" dirty="0" smtClean="0"/>
          </a:p>
        </p:txBody>
      </p:sp>
      <p:sp>
        <p:nvSpPr>
          <p:cNvPr id="18" name="TextovéPole 17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Český jazyk 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trueteruuworld.bloger.cz/obrazky/trueteruuworld.bloger.cz/abece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21066"/>
            <a:ext cx="2984004" cy="38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6592" y="3989109"/>
            <a:ext cx="3820277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http://www.pripravy.estranky.cz/clanky/jazyk-cesky/abeceda.html</a:t>
            </a:r>
            <a:endParaRPr lang="cs-CZ" sz="10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555526"/>
            <a:ext cx="4284984" cy="594066"/>
          </a:xfrm>
        </p:spPr>
        <p:txBody>
          <a:bodyPr>
            <a:normAutofit fontScale="90000"/>
          </a:bodyPr>
          <a:lstStyle/>
          <a:p>
            <a:pPr algn="l"/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12.4  Co si řekneme nového?</a:t>
            </a:r>
            <a:endParaRPr lang="cs-CZ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616097" y="1225470"/>
            <a:ext cx="3456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200" dirty="0" smtClean="0"/>
          </a:p>
          <a:p>
            <a:r>
              <a:rPr lang="cs-CZ" sz="1200" dirty="0" smtClean="0"/>
              <a:t>	</a:t>
            </a:r>
          </a:p>
          <a:p>
            <a:endParaRPr lang="cs-CZ" dirty="0"/>
          </a:p>
        </p:txBody>
      </p:sp>
      <p:sp>
        <p:nvSpPr>
          <p:cNvPr id="16" name="Obdélník 15"/>
          <p:cNvSpPr/>
          <p:nvPr/>
        </p:nvSpPr>
        <p:spPr>
          <a:xfrm>
            <a:off x="6084168" y="4371950"/>
            <a:ext cx="2915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000" dirty="0" smtClean="0"/>
          </a:p>
          <a:p>
            <a:endParaRPr lang="cs-CZ" sz="1000" dirty="0"/>
          </a:p>
        </p:txBody>
      </p:sp>
      <p:sp>
        <p:nvSpPr>
          <p:cNvPr id="15" name="Obdélník 14"/>
          <p:cNvSpPr/>
          <p:nvPr/>
        </p:nvSpPr>
        <p:spPr>
          <a:xfrm>
            <a:off x="6084168" y="4083918"/>
            <a:ext cx="2880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000" dirty="0" smtClean="0"/>
          </a:p>
          <a:p>
            <a:endParaRPr lang="cs-CZ" sz="10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Český jazyk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51520" y="1322835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Všechna písmena mají v abecedním řazení svoje místo.</a:t>
            </a:r>
          </a:p>
          <a:p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Písmena řadíme podle </a:t>
            </a:r>
            <a:r>
              <a:rPr lang="cs-CZ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abecedy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cs-CZ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Podle abecedy jsou seřazená slova v encyklopediích, různých seznamech, slovnících…</a:t>
            </a:r>
          </a:p>
          <a:p>
            <a:endParaRPr lang="cs-CZ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Díky tomu lépe a rychleji najdeme slovo, které</a:t>
            </a:r>
          </a:p>
          <a:p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hledáme.</a:t>
            </a:r>
          </a:p>
          <a:p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Pokud slovo začíná stejným písmenem, řídíme se druhým, třetím, popřípadě dalším písmenem.</a:t>
            </a:r>
            <a:endParaRPr lang="cs-CZ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www.pise.cz/blog/img/anglictina/74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71549"/>
            <a:ext cx="3855813" cy="378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627534"/>
            <a:ext cx="3996952" cy="594066"/>
          </a:xfrm>
        </p:spPr>
        <p:txBody>
          <a:bodyPr>
            <a:normAutofit fontScale="90000"/>
          </a:bodyPr>
          <a:lstStyle/>
          <a:p>
            <a:pPr algn="l"/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12.5  Procvičení a příklady</a:t>
            </a:r>
            <a:endParaRPr lang="cs-CZ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Český jazyk</a:t>
            </a:r>
          </a:p>
          <a:p>
            <a:endParaRPr lang="cs-CZ" sz="1000" dirty="0"/>
          </a:p>
        </p:txBody>
      </p:sp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Control 2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Control 3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Control 4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Control 5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Control 6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Control 7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" name="Control 8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Control 9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1" name="Control 10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2" name="Control 11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3" name="Control 12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4" name="Control 13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5" name="Control 14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" name="Control 15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7" name="Control 16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8" name="Control 17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9" name="Control 18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0" name="Control 19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1" name="Control 20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0" name="Control 21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1" name="Control 22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3" name="Control 23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4" name="Control 24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5" name="Control 25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7" name="Control 26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8" name="Control 27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9" name="Control 28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50" name="Control 29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51" name="Control 30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52" name="Control 31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53" name="Control 32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54" name="Control 33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55" name="Control 34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56" name="Control 35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57" name="Control 36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58" name="Control 37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59" name="Control 38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60" name="Control 39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61" name="Control 40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62" name="Control 41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63" name="Control 42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64" name="Control 43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65" name="Control 44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66" name="Control 45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67" name="Control 46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68" name="Control 47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69" name="Control 48"/>
          <p:cNvSpPr>
            <a:spLocks noChangeArrowheads="1" noChangeShapeType="1"/>
          </p:cNvSpPr>
          <p:nvPr/>
        </p:nvSpPr>
        <p:spPr bwMode="auto">
          <a:xfrm>
            <a:off x="3486150" y="120015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51012" y="1189983"/>
            <a:ext cx="5184176" cy="2893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b="1" dirty="0" smtClean="0"/>
              <a:t>1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. Seřaď slova podle abecedy.</a:t>
            </a:r>
          </a:p>
          <a:p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    švestka, ananas, banán, pomeranč, jablko, jahoda, citrón, meruňka </a:t>
            </a:r>
          </a:p>
          <a:p>
            <a:endParaRPr lang="cs-CZ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2. Napiš řadu malých písmen abecedy.</a:t>
            </a:r>
          </a:p>
          <a:p>
            <a:endParaRPr lang="cs-CZ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3. Napiš řadu velkých písmen abecedy.</a:t>
            </a:r>
          </a:p>
          <a:p>
            <a:endParaRPr lang="cs-CZ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4. Seřaď slova v řádcích podle abecedy.</a:t>
            </a:r>
          </a:p>
          <a:p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    Praha, Prostějov, Plzeň, Písek, Poděbrady, Pardubice</a:t>
            </a:r>
          </a:p>
          <a:p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    medvěd, myš, moucha, mlok, medúza, mrož</a:t>
            </a:r>
          </a:p>
          <a:p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    Radek, Robert, Radka, Renata, Richard, Rudolf</a:t>
            </a:r>
          </a:p>
          <a:p>
            <a:endParaRPr lang="cs-CZ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. Napiš názvy věcí na obrázku, očísluj je podle abecedy</a:t>
            </a:r>
            <a:r>
              <a:rPr lang="cs-CZ" sz="1400" b="1" dirty="0" smtClean="0"/>
              <a:t>.</a:t>
            </a:r>
          </a:p>
        </p:txBody>
      </p:sp>
      <p:pic>
        <p:nvPicPr>
          <p:cNvPr id="2052" name="Picture 4" descr="http://nd04.jxs.cz/801/284/ae74db6ab4_73198116_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07316"/>
            <a:ext cx="1008112" cy="11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oje-zajmy.blogerka.cz/obrazky/moje-zajmy.blogerka.cz/prirodopis/slon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2" y="3991294"/>
            <a:ext cx="1368153" cy="11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tapety-na-plochu.luksoft.cz/nahled-velky/odpocivajici_le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3991294"/>
            <a:ext cx="1368152" cy="11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.lidovky.cz/09/043/lngal/GLU2ab3a6_ryb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22" y="3970837"/>
            <a:ext cx="1800200" cy="11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zooplzen.cz/photos/udalosti/Zea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3970837"/>
            <a:ext cx="1728192" cy="11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922202" y="2468190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dirty="0"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cs-CZ" sz="1000" dirty="0">
                <a:latin typeface="Times New Roman" pitchFamily="18" charset="0"/>
                <a:cs typeface="Times New Roman" pitchFamily="18" charset="0"/>
                <a:hlinkClick r:id="rId8"/>
              </a:rPr>
              <a:t>www.pripravy.estranky.cz/clanky/jazyk-cesky/strasidelny-hrad.html</a:t>
            </a:r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627534"/>
            <a:ext cx="4284984" cy="594066"/>
          </a:xfrm>
        </p:spPr>
        <p:txBody>
          <a:bodyPr>
            <a:normAutofit fontScale="90000"/>
          </a:bodyPr>
          <a:lstStyle/>
          <a:p>
            <a:pPr algn="l"/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12.6  Něco navíc pro šikovné</a:t>
            </a:r>
            <a:endParaRPr lang="cs-CZ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Český jazyk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94665" y="1981686"/>
            <a:ext cx="4614981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Seřaď slova podle 3. nebo 4. písmene:</a:t>
            </a:r>
          </a:p>
          <a:p>
            <a:endParaRPr lang="cs-CZ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ntilopa, Antarktida, anténa, Andrea, ananas, Andulka</a:t>
            </a:r>
          </a:p>
          <a:p>
            <a:endParaRPr lang="cs-CZ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ech, med, mezera, mezi, mechanik, meduňka</a:t>
            </a:r>
          </a:p>
          <a:p>
            <a:endParaRPr lang="cs-CZ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amarád, Kamil, karamel, kaskadér, karanténa</a:t>
            </a:r>
          </a:p>
          <a:p>
            <a:endParaRPr lang="cs-CZ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ekyra, seznam, servis, sekaná, seznámení</a:t>
            </a:r>
          </a:p>
        </p:txBody>
      </p:sp>
      <p:pic>
        <p:nvPicPr>
          <p:cNvPr id="3074" name="Picture 2" descr="http://stacymallak.files.wordpress.com/2010/10/butterflyalphab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87573"/>
            <a:ext cx="30480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627534"/>
            <a:ext cx="4464496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12.7  </a:t>
            </a:r>
            <a:r>
              <a:rPr lang="cs-CZ" sz="2500" b="1" dirty="0" err="1" smtClean="0">
                <a:latin typeface="Times New Roman" pitchFamily="18" charset="0"/>
                <a:cs typeface="Times New Roman" pitchFamily="18" charset="0"/>
              </a:rPr>
              <a:t>Alphabet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>
            <a:hlinkClick r:id="rId3"/>
          </p:cNvPr>
          <p:cNvSpPr txBox="1"/>
          <p:nvPr/>
        </p:nvSpPr>
        <p:spPr>
          <a:xfrm>
            <a:off x="6516216" y="3867895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200" dirty="0" smtClean="0"/>
          </a:p>
          <a:p>
            <a:endParaRPr lang="cs-CZ" sz="1200" dirty="0"/>
          </a:p>
        </p:txBody>
      </p:sp>
      <p:sp>
        <p:nvSpPr>
          <p:cNvPr id="13" name="Obdélník 12"/>
          <p:cNvSpPr/>
          <p:nvPr/>
        </p:nvSpPr>
        <p:spPr>
          <a:xfrm>
            <a:off x="6372200" y="77155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 </a:t>
            </a:r>
            <a:endParaRPr lang="cs-CZ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Český jazyk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www.pise.cz/blog/img/anglictina/745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686" y="771550"/>
            <a:ext cx="3629025" cy="43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hlinkClick r:id="rId5"/>
          </p:cNvPr>
          <p:cNvSpPr txBox="1"/>
          <p:nvPr/>
        </p:nvSpPr>
        <p:spPr>
          <a:xfrm>
            <a:off x="251520" y="2726692"/>
            <a:ext cx="3347455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http://www.youtube.com/watch?v=LtFXYvNIxws</a:t>
            </a:r>
            <a:endParaRPr lang="cs-CZ" sz="10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83987" y="2090455"/>
            <a:ext cx="2882520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http://www.youtube.com/watch?v=5XEN4vtH4Ic</a:t>
            </a:r>
            <a:endParaRPr lang="cs-CZ" sz="10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1520" y="3452396"/>
            <a:ext cx="334745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http://www.youtube.com/watch?v=7XYQd_sJVzk&amp;feature=related</a:t>
            </a:r>
            <a:endParaRPr lang="cs-CZ" sz="10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7504" y="609532"/>
            <a:ext cx="2916832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12.8  Test znalostí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>
            <a:hlinkClick r:id="rId3"/>
          </p:cNvPr>
          <p:cNvSpPr txBox="1"/>
          <p:nvPr/>
        </p:nvSpPr>
        <p:spPr>
          <a:xfrm>
            <a:off x="6516216" y="3867895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200" dirty="0" smtClean="0"/>
          </a:p>
          <a:p>
            <a:endParaRPr lang="cs-CZ" sz="12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092280" y="1203598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 smtClean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Správné odpovědi</a:t>
            </a:r>
            <a:r>
              <a:rPr lang="cs-CZ" sz="1000" b="1" dirty="0" smtClean="0">
                <a:solidFill>
                  <a:srgbClr val="813763"/>
                </a:solidFill>
              </a:rPr>
              <a:t>:</a:t>
            </a:r>
            <a:endParaRPr lang="cs-CZ" sz="1000" b="1" dirty="0">
              <a:solidFill>
                <a:srgbClr val="813763"/>
              </a:solidFill>
            </a:endParaRPr>
          </a:p>
        </p:txBody>
      </p: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405106"/>
              </p:ext>
            </p:extLst>
          </p:nvPr>
        </p:nvGraphicFramePr>
        <p:xfrm>
          <a:off x="827584" y="1635646"/>
          <a:ext cx="6192688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144688"/>
              </a:tblGrid>
              <a:tr h="370840"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Která</a:t>
                      </a:r>
                      <a:r>
                        <a:rPr lang="cs-CZ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písmena abecedy jsou</a:t>
                      </a:r>
                    </a:p>
                    <a:p>
                      <a:pPr marL="342900" indent="-34290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první?             </a:t>
                      </a:r>
                      <a:endParaRPr lang="cs-CZ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/>
                      <a:r>
                        <a:rPr lang="cs-CZ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a/  D,</a:t>
                      </a:r>
                      <a:r>
                        <a:rPr lang="cs-CZ" sz="12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E, F</a:t>
                      </a:r>
                      <a:endParaRPr lang="cs-CZ" sz="1200" b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/>
                      <a:r>
                        <a:rPr lang="cs-CZ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b/  A,</a:t>
                      </a:r>
                      <a:r>
                        <a:rPr lang="cs-CZ" sz="12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B, C</a:t>
                      </a:r>
                      <a:endParaRPr lang="cs-CZ" sz="1200" b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/>
                      <a:r>
                        <a:rPr lang="cs-CZ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c/  B,</a:t>
                      </a:r>
                      <a:r>
                        <a:rPr lang="cs-CZ" sz="12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A, C</a:t>
                      </a:r>
                      <a:endParaRPr lang="cs-CZ" sz="1200" b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/>
                      <a:r>
                        <a:rPr lang="cs-CZ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d/  Y,</a:t>
                      </a:r>
                      <a:r>
                        <a:rPr lang="cs-CZ" sz="12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Z, Ž</a:t>
                      </a:r>
                      <a:endParaRPr lang="cs-CZ" sz="1200" b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lang="cs-CZ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Na kterém řádku nejsou slova</a:t>
                      </a:r>
                    </a:p>
                    <a:p>
                      <a:pPr marL="342900" indent="-34290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seřazena podle abecedy? </a:t>
                      </a:r>
                      <a:endParaRPr lang="cs-CZ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/>
                      <a:r>
                        <a:rPr lang="cs-CZ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a/  aktovka,</a:t>
                      </a:r>
                      <a:r>
                        <a:rPr lang="cs-CZ" sz="12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brouček, cibule</a:t>
                      </a:r>
                      <a:endParaRPr lang="cs-CZ" sz="1200" b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/>
                      <a:r>
                        <a:rPr lang="cs-CZ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b/  maminka,</a:t>
                      </a:r>
                      <a:r>
                        <a:rPr lang="cs-CZ" sz="12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2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strýc</a:t>
                      </a:r>
                      <a:r>
                        <a:rPr lang="cs-CZ" sz="1200" b="0" baseline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tatínek</a:t>
                      </a:r>
                    </a:p>
                    <a:p>
                      <a:pPr marL="342900" indent="-342900" algn="l"/>
                      <a:r>
                        <a:rPr lang="cs-CZ" sz="1200" b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cs-CZ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  pes,</a:t>
                      </a:r>
                      <a:r>
                        <a:rPr lang="cs-CZ" sz="12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kočka, myš</a:t>
                      </a:r>
                      <a:endParaRPr lang="cs-CZ" sz="1200" b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/>
                      <a:r>
                        <a:rPr lang="cs-CZ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d/ </a:t>
                      </a:r>
                      <a:r>
                        <a:rPr lang="cs-CZ" sz="12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abeceda, hláska, písmeno</a:t>
                      </a:r>
                      <a:endParaRPr lang="cs-CZ" sz="1200" b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r>
                        <a:rPr lang="cs-CZ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Která</a:t>
                      </a:r>
                      <a:r>
                        <a:rPr lang="cs-CZ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písmena abecedy jsou </a:t>
                      </a:r>
                    </a:p>
                    <a:p>
                      <a:pPr marL="342900" indent="-34290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poslední?</a:t>
                      </a:r>
                      <a:endParaRPr lang="cs-CZ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/>
                      <a:r>
                        <a:rPr lang="cs-CZ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cs-CZ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  E, </a:t>
                      </a:r>
                      <a:r>
                        <a:rPr lang="cs-CZ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F, G</a:t>
                      </a:r>
                      <a:endParaRPr lang="cs-CZ" sz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/>
                      <a:r>
                        <a:rPr lang="cs-CZ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b/  U,</a:t>
                      </a:r>
                      <a:r>
                        <a:rPr lang="cs-CZ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V, W, X</a:t>
                      </a:r>
                      <a:endParaRPr lang="cs-CZ" sz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/>
                      <a:r>
                        <a:rPr lang="cs-CZ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c/  K, L, M, N</a:t>
                      </a:r>
                    </a:p>
                    <a:p>
                      <a:pPr marL="342900" indent="-342900" algn="l"/>
                      <a:r>
                        <a:rPr lang="cs-CZ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d/  X,</a:t>
                      </a:r>
                      <a:r>
                        <a:rPr lang="cs-CZ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Y, Z, Ž</a:t>
                      </a:r>
                      <a:endParaRPr lang="cs-CZ" sz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r>
                        <a:rPr lang="cs-CZ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Na kterém řádku jsou slova</a:t>
                      </a:r>
                    </a:p>
                    <a:p>
                      <a:pPr marL="342900" indent="-34290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správně seřazena podle</a:t>
                      </a:r>
                    </a:p>
                    <a:p>
                      <a:pPr marL="342900" indent="-34290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abecedy? </a:t>
                      </a:r>
                      <a:endParaRPr lang="cs-CZ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cs-CZ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  Martin, František, Zdeněk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b/  Tomáš,</a:t>
                      </a:r>
                      <a:r>
                        <a:rPr lang="cs-CZ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Eva, Ondřej</a:t>
                      </a:r>
                      <a:endParaRPr lang="cs-CZ" sz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c/ </a:t>
                      </a:r>
                      <a:r>
                        <a:rPr lang="cs-CZ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Barbora, Monika, Zuzana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d/  Šimon, Radka, Cecilka</a:t>
                      </a:r>
                      <a:endParaRPr lang="cs-CZ" sz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cs-CZ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ovéPole 15"/>
          <p:cNvSpPr txBox="1"/>
          <p:nvPr/>
        </p:nvSpPr>
        <p:spPr>
          <a:xfrm>
            <a:off x="7596336" y="1419622"/>
            <a:ext cx="504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endParaRPr lang="cs-CZ" sz="1200" dirty="0" smtClean="0"/>
          </a:p>
          <a:p>
            <a:pPr marL="228600" indent="-228600">
              <a:buAutoNum type="arabicPeriod"/>
            </a:pPr>
            <a:r>
              <a:rPr lang="cs-CZ" sz="1200" dirty="0" smtClean="0">
                <a:latin typeface="Times New Roman" pitchFamily="18" charset="0"/>
                <a:cs typeface="Times New Roman" pitchFamily="18" charset="0"/>
              </a:rPr>
              <a:t>b</a:t>
            </a:r>
          </a:p>
          <a:p>
            <a:pPr marL="228600" indent="-228600">
              <a:buAutoNum type="arabicPeriod"/>
            </a:pPr>
            <a:r>
              <a:rPr lang="cs-CZ" sz="1200" dirty="0" smtClean="0">
                <a:latin typeface="Times New Roman" pitchFamily="18" charset="0"/>
                <a:cs typeface="Times New Roman" pitchFamily="18" charset="0"/>
              </a:rPr>
              <a:t>d</a:t>
            </a:r>
          </a:p>
          <a:p>
            <a:pPr marL="228600" indent="-228600">
              <a:buAutoNum type="arabicPeriod"/>
            </a:pPr>
            <a:r>
              <a:rPr lang="cs-CZ" sz="1200" dirty="0" smtClean="0"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pPr marL="228600" indent="-228600">
              <a:buAutoNum type="arabicPeriod"/>
            </a:pPr>
            <a:r>
              <a:rPr lang="cs-CZ" sz="1200" dirty="0" smtClean="0"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pPr marL="228600" indent="-228600"/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532712" y="423631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Test  na známku</a:t>
            </a:r>
            <a:endParaRPr lang="cs-CZ" sz="1400" dirty="0">
              <a:solidFill>
                <a:srgbClr val="813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</a:t>
            </a: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eský jazyk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128" y="1275606"/>
            <a:ext cx="8064896" cy="33123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cs-CZ" sz="12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cs-CZ" sz="1200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cs-CZ" sz="12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www.pise.cz/blog/img/anglictina/74520.jpg</a:t>
            </a:r>
            <a:endParaRPr lang="cs-CZ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cs-CZ" sz="1200" dirty="0">
                <a:latin typeface="Times New Roman" pitchFamily="18" charset="0"/>
                <a:cs typeface="Times New Roman" pitchFamily="18" charset="0"/>
                <a:hlinkClick r:id="rId3"/>
              </a:rPr>
              <a:t>http://</a:t>
            </a:r>
            <a:r>
              <a:rPr lang="cs-CZ" sz="1200" dirty="0" smtClean="0">
                <a:latin typeface="Times New Roman" pitchFamily="18" charset="0"/>
                <a:cs typeface="Times New Roman" pitchFamily="18" charset="0"/>
                <a:hlinkClick r:id="rId3"/>
              </a:rPr>
              <a:t>www.pise.cz/blog/img/anglictina/74523.jpg</a:t>
            </a:r>
            <a:endParaRPr lang="cs-CZ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cs-CZ" sz="1200" dirty="0">
                <a:latin typeface="Times New Roman" pitchFamily="18" charset="0"/>
                <a:cs typeface="Times New Roman" pitchFamily="18" charset="0"/>
                <a:hlinkClick r:id="rId4"/>
              </a:rPr>
              <a:t>http://</a:t>
            </a:r>
            <a:r>
              <a:rPr lang="cs-CZ" sz="1200" dirty="0" smtClean="0">
                <a:latin typeface="Times New Roman" pitchFamily="18" charset="0"/>
                <a:cs typeface="Times New Roman" pitchFamily="18" charset="0"/>
                <a:hlinkClick r:id="rId4"/>
              </a:rPr>
              <a:t>www.stiefel-eurocart.cz/tovar/92.jpg</a:t>
            </a:r>
            <a:endParaRPr lang="cs-CZ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cs-CZ" sz="1200" dirty="0">
                <a:latin typeface="Times New Roman" pitchFamily="18" charset="0"/>
                <a:cs typeface="Times New Roman" pitchFamily="18" charset="0"/>
                <a:hlinkClick r:id="rId5"/>
              </a:rPr>
              <a:t>https://</a:t>
            </a:r>
            <a:r>
              <a:rPr lang="cs-CZ" sz="1200" dirty="0" smtClean="0">
                <a:latin typeface="Times New Roman" pitchFamily="18" charset="0"/>
                <a:cs typeface="Times New Roman" pitchFamily="18" charset="0"/>
                <a:hlinkClick r:id="rId5"/>
              </a:rPr>
              <a:t>img.sevt.cz/ceskeskolstvi.cz/products/1/127/640/12754400.jpg</a:t>
            </a:r>
            <a:endParaRPr lang="cs-CZ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cs-CZ" sz="1200" dirty="0">
                <a:latin typeface="Times New Roman" pitchFamily="18" charset="0"/>
                <a:cs typeface="Times New Roman" pitchFamily="18" charset="0"/>
                <a:hlinkClick r:id="rId6"/>
              </a:rPr>
              <a:t>http://</a:t>
            </a:r>
            <a:r>
              <a:rPr lang="cs-CZ" sz="1200" dirty="0" smtClean="0">
                <a:latin typeface="Times New Roman" pitchFamily="18" charset="0"/>
                <a:cs typeface="Times New Roman" pitchFamily="18" charset="0"/>
                <a:hlinkClick r:id="rId6"/>
              </a:rPr>
              <a:t>www.butterflyalphabet.com/posters/images/2.jpg</a:t>
            </a:r>
            <a:endParaRPr lang="cs-CZ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cs-CZ" sz="1200" dirty="0">
                <a:latin typeface="Times New Roman" pitchFamily="18" charset="0"/>
                <a:cs typeface="Times New Roman" pitchFamily="18" charset="0"/>
                <a:hlinkClick r:id="rId7"/>
              </a:rPr>
              <a:t>http://</a:t>
            </a:r>
            <a:r>
              <a:rPr lang="cs-CZ" sz="1200" dirty="0" smtClean="0">
                <a:latin typeface="Times New Roman" pitchFamily="18" charset="0"/>
                <a:cs typeface="Times New Roman" pitchFamily="18" charset="0"/>
                <a:hlinkClick r:id="rId7"/>
              </a:rPr>
              <a:t>moje-zajmy.blogerka.cz/obrazky/moje-zajmy.blogerka.cz/prirodopis/slon2.jpg</a:t>
            </a:r>
            <a:endParaRPr lang="cs-CZ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cs-CZ" sz="1200" dirty="0">
                <a:latin typeface="Times New Roman" pitchFamily="18" charset="0"/>
                <a:cs typeface="Times New Roman" pitchFamily="18" charset="0"/>
                <a:hlinkClick r:id="rId8"/>
              </a:rPr>
              <a:t>http://</a:t>
            </a:r>
            <a:r>
              <a:rPr lang="cs-CZ" sz="1200" dirty="0" smtClean="0">
                <a:latin typeface="Times New Roman" pitchFamily="18" charset="0"/>
                <a:cs typeface="Times New Roman" pitchFamily="18" charset="0"/>
                <a:hlinkClick r:id="rId8"/>
              </a:rPr>
              <a:t>nd04.jxs.cz/801/284/ae74db6ab4_73198116_o2.jpg</a:t>
            </a:r>
            <a:endParaRPr lang="cs-CZ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cs-CZ" sz="1200" dirty="0">
                <a:latin typeface="Times New Roman" pitchFamily="18" charset="0"/>
                <a:cs typeface="Times New Roman" pitchFamily="18" charset="0"/>
                <a:hlinkClick r:id="rId9"/>
              </a:rPr>
              <a:t>http://</a:t>
            </a:r>
            <a:r>
              <a:rPr lang="cs-CZ" sz="1200" dirty="0" smtClean="0">
                <a:latin typeface="Times New Roman" pitchFamily="18" charset="0"/>
                <a:cs typeface="Times New Roman" pitchFamily="18" charset="0"/>
                <a:hlinkClick r:id="rId9"/>
              </a:rPr>
              <a:t>nd05.jxs.cz/477/389/a3ce72edee_78570659_o2.jpg</a:t>
            </a:r>
            <a:endParaRPr lang="cs-CZ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cs-CZ" sz="1200" dirty="0">
                <a:latin typeface="Times New Roman" pitchFamily="18" charset="0"/>
                <a:cs typeface="Times New Roman" pitchFamily="18" charset="0"/>
                <a:hlinkClick r:id="rId10"/>
              </a:rPr>
              <a:t>http://</a:t>
            </a:r>
            <a:r>
              <a:rPr lang="cs-CZ" sz="1200" dirty="0" smtClean="0">
                <a:latin typeface="Times New Roman" pitchFamily="18" charset="0"/>
                <a:cs typeface="Times New Roman" pitchFamily="18" charset="0"/>
                <a:hlinkClick r:id="rId10"/>
              </a:rPr>
              <a:t>i.lidovky.cz/09/043/lngal/GLU2ab3a6_ryba.jpg</a:t>
            </a:r>
            <a:endParaRPr lang="cs-CZ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cs-CZ" sz="1200" dirty="0">
                <a:latin typeface="Times New Roman" pitchFamily="18" charset="0"/>
                <a:cs typeface="Times New Roman" pitchFamily="18" charset="0"/>
                <a:hlinkClick r:id="rId11"/>
              </a:rPr>
              <a:t>http://</a:t>
            </a:r>
            <a:r>
              <a:rPr lang="cs-CZ" sz="1200" dirty="0" smtClean="0">
                <a:latin typeface="Times New Roman" pitchFamily="18" charset="0"/>
                <a:cs typeface="Times New Roman" pitchFamily="18" charset="0"/>
                <a:hlinkClick r:id="rId11"/>
              </a:rPr>
              <a:t>nd01.jxs.cz/945/559/a0cbe0096c_30697395_o2.jpg</a:t>
            </a:r>
            <a:endParaRPr lang="cs-CZ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video – autor Mgr. Petra Prokopová - povolení ke kopii </a:t>
            </a:r>
            <a:r>
              <a:rPr lang="cs-CZ" sz="1200" dirty="0" smtClean="0">
                <a:latin typeface="Times New Roman" pitchFamily="18" charset="0"/>
                <a:cs typeface="Times New Roman" pitchFamily="18" charset="0"/>
              </a:rPr>
              <a:t>schváleno</a:t>
            </a:r>
          </a:p>
          <a:p>
            <a:pPr marL="342900" indent="-342900">
              <a:buFontTx/>
              <a:buAutoNum type="arabicPeriod"/>
            </a:pPr>
            <a:r>
              <a:rPr lang="cs-CZ" sz="1200" u="sng" dirty="0" smtClean="0">
                <a:latin typeface="Times New Roman" pitchFamily="18" charset="0"/>
                <a:cs typeface="Times New Roman" pitchFamily="18" charset="0"/>
                <a:hlinkClick r:id="rId12"/>
              </a:rPr>
              <a:t>http</a:t>
            </a:r>
            <a:r>
              <a:rPr lang="cs-CZ" sz="1200" u="sng" dirty="0">
                <a:latin typeface="Times New Roman" pitchFamily="18" charset="0"/>
                <a:cs typeface="Times New Roman" pitchFamily="18" charset="0"/>
                <a:hlinkClick r:id="rId12"/>
              </a:rPr>
              <a:t>://</a:t>
            </a:r>
            <a:r>
              <a:rPr lang="cs-CZ" sz="1200" u="sng" dirty="0" smtClean="0">
                <a:latin typeface="Times New Roman" pitchFamily="18" charset="0"/>
                <a:cs typeface="Times New Roman" pitchFamily="18" charset="0"/>
                <a:hlinkClick r:id="rId12"/>
              </a:rPr>
              <a:t>www.pripravy.estranky.cz/clanky/jazyk-cesky/abeceda.html</a:t>
            </a:r>
            <a:endParaRPr lang="cs-CZ" sz="12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cs-CZ" sz="1200" u="sng" dirty="0" smtClean="0">
                <a:latin typeface="Times New Roman" pitchFamily="18" charset="0"/>
                <a:cs typeface="Times New Roman" pitchFamily="18" charset="0"/>
                <a:hlinkClick r:id="rId13"/>
              </a:rPr>
              <a:t>www.youtube.com/watch?v=5XEN4vtH4Ic</a:t>
            </a:r>
            <a:endParaRPr lang="cs-CZ" sz="12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cs-CZ" sz="1200" u="sng" dirty="0" smtClean="0">
                <a:latin typeface="Times New Roman" pitchFamily="18" charset="0"/>
                <a:cs typeface="Times New Roman" pitchFamily="18" charset="0"/>
                <a:hlinkClick r:id="rId14"/>
              </a:rPr>
              <a:t>www.pripravy.estranky.cz/clanky/jazyk-cesky/strasidelny-hrad.html</a:t>
            </a:r>
            <a:endParaRPr lang="cs-CZ" sz="12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cs-CZ" sz="1200" u="sng" dirty="0" smtClean="0">
                <a:latin typeface="Times New Roman" pitchFamily="18" charset="0"/>
                <a:cs typeface="Times New Roman" pitchFamily="18" charset="0"/>
                <a:hlinkClick r:id="rId15"/>
              </a:rPr>
              <a:t>www.youtube.com/watch?v=LtFXYvNIxws</a:t>
            </a:r>
            <a:endParaRPr lang="cs-CZ" sz="12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cs-CZ" sz="1200" u="sng" dirty="0" smtClean="0">
                <a:latin typeface="Times New Roman" pitchFamily="18" charset="0"/>
                <a:cs typeface="Times New Roman" pitchFamily="18" charset="0"/>
                <a:hlinkClick r:id="rId16"/>
              </a:rPr>
              <a:t>www.youtube.com/watch?v=7XYQd_sJVzk&amp;feature=related</a:t>
            </a:r>
            <a:endParaRPr lang="cs-CZ" sz="12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cs-CZ" sz="1200" dirty="0" smtClean="0">
                <a:latin typeface="Times New Roman" pitchFamily="18" charset="0"/>
                <a:cs typeface="Times New Roman" pitchFamily="18" charset="0"/>
              </a:rPr>
              <a:t>12.1</a:t>
            </a:r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. báseň Abeceda – Český jazyk 2 – učebnice pro 2. ročník nakladatelství Nová škola str. 10</a:t>
            </a:r>
          </a:p>
          <a:p>
            <a:pPr marL="342900" indent="-342900">
              <a:buAutoNum type="arabicPeriod"/>
            </a:pPr>
            <a:endParaRPr lang="cs-CZ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</a:t>
            </a: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eský jazyk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07504" y="609532"/>
            <a:ext cx="4176464" cy="59406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12.9 Použité zdroje, citace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736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6">
            <a:lumMod val="40000"/>
            <a:lumOff val="60000"/>
          </a:schemeClr>
        </a:solidFill>
      </a:spPr>
      <a:bodyPr wrap="square" rtlCol="0">
        <a:spAutoFit/>
      </a:bodyPr>
      <a:lstStyle>
        <a:defPPr>
          <a:defRPr sz="1200" b="1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1036</Words>
  <Application>Microsoft Office PowerPoint</Application>
  <PresentationFormat>Předvádění na obrazovce (16:9)</PresentationFormat>
  <Paragraphs>160</Paragraphs>
  <Slides>10</Slides>
  <Notes>8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sady Office</vt:lpstr>
      <vt:lpstr>12.1  Abeceda</vt:lpstr>
      <vt:lpstr>12.2  Co již víme o abecedě ?</vt:lpstr>
      <vt:lpstr>12.3  Jaké si řekneme nové termíny a názvy?</vt:lpstr>
      <vt:lpstr>12.4  Co si řekneme nového?</vt:lpstr>
      <vt:lpstr>12.5  Procvičení a příklady</vt:lpstr>
      <vt:lpstr>12.6  Něco navíc pro šikovné</vt:lpstr>
      <vt:lpstr>12.7  Alphabet</vt:lpstr>
      <vt:lpstr>12.8  Test znalostí</vt:lpstr>
      <vt:lpstr>Prezentace aplikace PowerPoint</vt:lpstr>
      <vt:lpstr>Prezentace aplikace PowerPoint</vt:lpstr>
    </vt:vector>
  </TitlesOfParts>
  <Company>Základní škla Děčín VI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prusa</dc:creator>
  <cp:lastModifiedBy>vprusa</cp:lastModifiedBy>
  <cp:revision>161</cp:revision>
  <dcterms:created xsi:type="dcterms:W3CDTF">2010-10-18T18:21:56Z</dcterms:created>
  <dcterms:modified xsi:type="dcterms:W3CDTF">2016-01-17T16:39:22Z</dcterms:modified>
</cp:coreProperties>
</file>