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3" r:id="rId8"/>
    <p:sldId id="262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0" autoAdjust="0"/>
    <p:restoredTop sz="94660"/>
  </p:normalViewPr>
  <p:slideViewPr>
    <p:cSldViewPr>
      <p:cViewPr>
        <p:scale>
          <a:sx n="90" d="100"/>
          <a:sy n="90" d="100"/>
        </p:scale>
        <p:origin x="-1176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81045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797845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13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12.png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ignofsignage.com/application/symbol/building/image/600x600/boat.jpg" TargetMode="External"/><Relationship Id="rId13" Type="http://schemas.openxmlformats.org/officeDocument/2006/relationships/hyperlink" Target="http://nd01.jxs.cz/917/411/2cdd84c7a1_44102811_o2.jpg" TargetMode="External"/><Relationship Id="rId18" Type="http://schemas.openxmlformats.org/officeDocument/2006/relationships/hyperlink" Target="http://i.idnes.cz/08/052/nesd/RJA2324ca_mapa_oba_big.jpg" TargetMode="External"/><Relationship Id="rId26" Type="http://schemas.openxmlformats.org/officeDocument/2006/relationships/hyperlink" Target="http://www.veteran.cz/iqis/data/vozy/thumb/611.jpg" TargetMode="External"/><Relationship Id="rId39" Type="http://schemas.openxmlformats.org/officeDocument/2006/relationships/hyperlink" Target="http://us.123rf.com/400wm/400/400/ogonkova/ogonkova1202/ogonkova120200057/12488809-fromula-1-red-racing-car.jpg" TargetMode="External"/><Relationship Id="rId3" Type="http://schemas.openxmlformats.org/officeDocument/2006/relationships/hyperlink" Target="http://www.ceskedrahy.cz/assets/tiskove-centrum/loga-skupiny-cd/logo-cd/cd-logo-a4.png" TargetMode="External"/><Relationship Id="rId21" Type="http://schemas.openxmlformats.org/officeDocument/2006/relationships/hyperlink" Target="http://www.hbingham.com/lexbike/bike.gif" TargetMode="External"/><Relationship Id="rId34" Type="http://schemas.openxmlformats.org/officeDocument/2006/relationships/hyperlink" Target="http://preview.turbosquid.com/Preview/2012/05/30__14_55_09/Air_Balloon_V6_002.jpg94079433-f24d-4642-a0d8-79d775b373f3Large.jpg" TargetMode="External"/><Relationship Id="rId42" Type="http://schemas.openxmlformats.org/officeDocument/2006/relationships/hyperlink" Target="http://library.thinkquest.org/04oct/00450/blue22sub.gif" TargetMode="External"/><Relationship Id="rId7" Type="http://schemas.openxmlformats.org/officeDocument/2006/relationships/hyperlink" Target="http://www.cs.rochester.edu/research/vision/people/vision_people.jpg" TargetMode="External"/><Relationship Id="rId12" Type="http://schemas.openxmlformats.org/officeDocument/2006/relationships/hyperlink" Target="http://files.sis-rozrazeni.webnode.cz/200000004-d8500d94a7/transportation-services.gif" TargetMode="External"/><Relationship Id="rId17" Type="http://schemas.openxmlformats.org/officeDocument/2006/relationships/hyperlink" Target="http://www.udalnice.cz/img/mapa.jpg" TargetMode="External"/><Relationship Id="rId25" Type="http://schemas.openxmlformats.org/officeDocument/2006/relationships/hyperlink" Target="http://veteran.auto.cz/wp-content/themes/arras-theme/library/timthumb.php?src=http://veteran.auto.cz/wp-content/gallery/lka/630.jpg&amp;w=630&amp;h=300&amp;zc=1" TargetMode="External"/><Relationship Id="rId33" Type="http://schemas.openxmlformats.org/officeDocument/2006/relationships/hyperlink" Target="http://www.dreamyday.cz/prodimg2.php?idProduct=58" TargetMode="External"/><Relationship Id="rId38" Type="http://schemas.openxmlformats.org/officeDocument/2006/relationships/hyperlink" Target="http://www.picgifs.com/coloring-pages/coloring-pages/truck/truck-coloring-pages-12.gif" TargetMode="External"/><Relationship Id="rId2" Type="http://schemas.openxmlformats.org/officeDocument/2006/relationships/hyperlink" Target="http://www.rsd.cz/rsd/rsd.nsf/a3eda25d005dc6bec125737e0045602e/14da61bcdce865a7c12571560036eede/$FILE/intenzity2005.jpg" TargetMode="External"/><Relationship Id="rId16" Type="http://schemas.openxmlformats.org/officeDocument/2006/relationships/hyperlink" Target="http://www.cittadella.cz/cenia/sites/images/vzdel_modul/obecne-prirodovedny_pohled/jak_se_doprava_deli/m_potrubni_doprava_59.jpg" TargetMode="External"/><Relationship Id="rId20" Type="http://schemas.openxmlformats.org/officeDocument/2006/relationships/hyperlink" Target="http://www.naseinfo.cz/photo/view?id=273212" TargetMode="External"/><Relationship Id="rId29" Type="http://schemas.openxmlformats.org/officeDocument/2006/relationships/hyperlink" Target="http://www.najnakup.sk/ii2.ashx?m=1&amp;k=817264&amp;t=2" TargetMode="External"/><Relationship Id="rId41" Type="http://schemas.openxmlformats.org/officeDocument/2006/relationships/hyperlink" Target="http://us.cdn4.123rf.com/168nwm/ciuciumama/ciuciumama1101/ciuciumama110100023/8609942-yacht-silhouette--sea-voya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presstrans.cz/img/containertransport.jpg" TargetMode="External"/><Relationship Id="rId11" Type="http://schemas.openxmlformats.org/officeDocument/2006/relationships/hyperlink" Target="http://1.bp.blogspot.com/_HOcbDb8Ii1o/TTf2BWEuaRI/AAAAAAAAAB0/PbPpZvq5lxc/s1600/plane.jpg" TargetMode="External"/><Relationship Id="rId24" Type="http://schemas.openxmlformats.org/officeDocument/2006/relationships/hyperlink" Target="http://www.extra-tuning.com/wp-content/2011/02/Logo_Auto_Skoda.jpg" TargetMode="External"/><Relationship Id="rId32" Type="http://schemas.openxmlformats.org/officeDocument/2006/relationships/hyperlink" Target="http://img.onlineomalovanky.cz/metro_4976da81633c0-p.gif" TargetMode="External"/><Relationship Id="rId37" Type="http://schemas.openxmlformats.org/officeDocument/2006/relationships/hyperlink" Target="http://www.yourprivatelimo.com/images/white_limo.jpg" TargetMode="External"/><Relationship Id="rId40" Type="http://schemas.openxmlformats.org/officeDocument/2006/relationships/hyperlink" Target="http://www.i-creative.cz/wp-content/uploads/2008/07/omalovanky-vesmir-9.gif" TargetMode="External"/><Relationship Id="rId45" Type="http://schemas.openxmlformats.org/officeDocument/2006/relationships/hyperlink" Target="http://us.123rf.com/400wm/400/400/patrimonio/patrimonio0903/patrimonio090300144/4969175-ocean-liner.jpg" TargetMode="External"/><Relationship Id="rId5" Type="http://schemas.openxmlformats.org/officeDocument/2006/relationships/hyperlink" Target="http://www.airways.cz/images/novinky/csa-boeing-737-500-novy-vzhled.jpg" TargetMode="External"/><Relationship Id="rId15" Type="http://schemas.openxmlformats.org/officeDocument/2006/relationships/hyperlink" Target="http://files.doprava-info.webnode.cz/200000196-d7b98d8b0b/a.jpg" TargetMode="External"/><Relationship Id="rId23" Type="http://schemas.openxmlformats.org/officeDocument/2006/relationships/hyperlink" Target="http://www.plavidla.cz/image/200512311031_sps.jpg?PHPSESSID=69d3ab7b938a0f7ff724b1eac92817ff" TargetMode="External"/><Relationship Id="rId28" Type="http://schemas.openxmlformats.org/officeDocument/2006/relationships/hyperlink" Target="http://preview.turbosquid.com/Preview/2010/12/03__18_10_00/zeppelin01.jpg84e40d83-2a84-40fa-9fed-58c20b7a4893Larger.jpg" TargetMode="External"/><Relationship Id="rId36" Type="http://schemas.openxmlformats.org/officeDocument/2006/relationships/hyperlink" Target="http://t3.gstatic.com/images?q=tbn:ANd9GcTBmWuBFdcQ7eT0V7vuuWWGYBQW0i1p2Ur68DDD4s6Ptb6AJRZMpKh35PP3Lg" TargetMode="External"/><Relationship Id="rId10" Type="http://schemas.openxmlformats.org/officeDocument/2006/relationships/hyperlink" Target="http://www.designofsignage.com/application/symbol/railway/image/600x600/suburban-train.jpg" TargetMode="External"/><Relationship Id="rId19" Type="http://schemas.openxmlformats.org/officeDocument/2006/relationships/hyperlink" Target="http://www.hajduch.net/system/files/image/cesko/hospodarstvi/plynovod.jpg" TargetMode="External"/><Relationship Id="rId31" Type="http://schemas.openxmlformats.org/officeDocument/2006/relationships/hyperlink" Target="http://img.budapesthotelservice.com/segway.jpg" TargetMode="External"/><Relationship Id="rId44" Type="http://schemas.openxmlformats.org/officeDocument/2006/relationships/hyperlink" Target="http://images.otto.de/asset/mmo/formatz/Motorroller-Urban-blau-45-km-h-6456176.jpg" TargetMode="External"/><Relationship Id="rId4" Type="http://schemas.openxmlformats.org/officeDocument/2006/relationships/hyperlink" Target="http://www.kampocesku.cz/gallery/2009_09/17_2.jpg" TargetMode="External"/><Relationship Id="rId9" Type="http://schemas.openxmlformats.org/officeDocument/2006/relationships/hyperlink" Target="http://www.lebendigesmuseum.de/bilder/symbol_auto.gif" TargetMode="External"/><Relationship Id="rId14" Type="http://schemas.openxmlformats.org/officeDocument/2006/relationships/hyperlink" Target="http://img.aktualne.centrum.cz/11/52/115257m-tunel-blanka.jpg" TargetMode="External"/><Relationship Id="rId22" Type="http://schemas.openxmlformats.org/officeDocument/2006/relationships/hyperlink" Target="http://www.seeklogo.com/images/C/CSA-logo-4071B00BD6-seeklogo.com.gif" TargetMode="External"/><Relationship Id="rId27" Type="http://schemas.openxmlformats.org/officeDocument/2006/relationships/hyperlink" Target="http://auto.xf.cz/images/mapa_zavodu.jpg" TargetMode="External"/><Relationship Id="rId30" Type="http://schemas.openxmlformats.org/officeDocument/2006/relationships/hyperlink" Target="http://www.tandemservis.cz/pictures/naja-u.jpg" TargetMode="External"/><Relationship Id="rId35" Type="http://schemas.openxmlformats.org/officeDocument/2006/relationships/hyperlink" Target="http://www.photo-dictionary.com/photofiles/list/2370/3096coach_bus.jpg" TargetMode="External"/><Relationship Id="rId43" Type="http://schemas.openxmlformats.org/officeDocument/2006/relationships/hyperlink" Target="http://en.clipart-fr.com/data/clipart/transports/clipart_transport_48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	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Autor:</a:t>
            </a: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2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440" y="4528953"/>
            <a:ext cx="3006560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4" name="Picture 6" descr="Mácháč a Bezděz / Machovo lake and Bezdez cast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6" name="Picture 8" descr="Mácháč a Bezděz / Machovo lake and Bezdez cast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8" name="Picture 10" descr="Mácháč a Bezděz / Machovo lake and Bezdez cast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9" y="1348122"/>
            <a:ext cx="4571999" cy="31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295" y="492443"/>
            <a:ext cx="3946690" cy="225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424" y="2427578"/>
            <a:ext cx="4032448" cy="20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237" y="1995686"/>
            <a:ext cx="1571495" cy="10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492443"/>
            <a:ext cx="5292080" cy="711155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39.1  Vnímám stav a vývoj dopravy v ČR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41949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Druhy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vývoj dopravy v ČR, dopravní společnosti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dopravu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České republiky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véPole 27"/>
          <p:cNvSpPr txBox="1"/>
          <p:nvPr/>
        </p:nvSpPr>
        <p:spPr>
          <a:xfrm>
            <a:off x="3410202" y="1034642"/>
            <a:ext cx="66396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Dělení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40" y="492443"/>
            <a:ext cx="4786314" cy="62753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39.2  Co již víme?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	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  <p:cxnSp>
        <p:nvCxnSpPr>
          <p:cNvPr id="25" name="Přímá spojovací šipka 24"/>
          <p:cNvCxnSpPr>
            <a:stCxn id="28" idx="2"/>
            <a:endCxn id="70" idx="1"/>
          </p:cNvCxnSpPr>
          <p:nvPr/>
        </p:nvCxnSpPr>
        <p:spPr>
          <a:xfrm>
            <a:off x="3742184" y="1342419"/>
            <a:ext cx="803136" cy="31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926550" y="1504251"/>
            <a:ext cx="19992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Podle předmětu přepravy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Přímá spojovací šipka 52"/>
          <p:cNvCxnSpPr>
            <a:stCxn id="28" idx="2"/>
            <a:endCxn id="35" idx="3"/>
          </p:cNvCxnSpPr>
          <p:nvPr/>
        </p:nvCxnSpPr>
        <p:spPr>
          <a:xfrm flipH="1">
            <a:off x="2925815" y="1342419"/>
            <a:ext cx="816369" cy="315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545320" y="1502663"/>
            <a:ext cx="20429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Podle prostoru pohybu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4004"/>
            <a:ext cx="2488654" cy="16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Přímá spojovací šipka 39"/>
          <p:cNvCxnSpPr>
            <a:stCxn id="35" idx="2"/>
          </p:cNvCxnSpPr>
          <p:nvPr/>
        </p:nvCxnSpPr>
        <p:spPr>
          <a:xfrm>
            <a:off x="1926183" y="1812028"/>
            <a:ext cx="773609" cy="1623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273" y="2343071"/>
            <a:ext cx="1393330" cy="139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111" y="780531"/>
            <a:ext cx="1393330" cy="139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59" y="2634878"/>
            <a:ext cx="1875342" cy="21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Přímá spojovací šipka 21"/>
          <p:cNvCxnSpPr>
            <a:stCxn id="35" idx="2"/>
          </p:cNvCxnSpPr>
          <p:nvPr/>
        </p:nvCxnSpPr>
        <p:spPr>
          <a:xfrm flipH="1">
            <a:off x="1259633" y="1812028"/>
            <a:ext cx="666550" cy="886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1559" y="3459260"/>
            <a:ext cx="1393330" cy="139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570" y="3045868"/>
            <a:ext cx="1438658" cy="143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Přímá spojovací šipka 40"/>
          <p:cNvCxnSpPr>
            <a:stCxn id="70" idx="2"/>
          </p:cNvCxnSpPr>
          <p:nvPr/>
        </p:nvCxnSpPr>
        <p:spPr>
          <a:xfrm flipH="1">
            <a:off x="5018900" y="1810440"/>
            <a:ext cx="547872" cy="1409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>
            <a:stCxn id="70" idx="2"/>
          </p:cNvCxnSpPr>
          <p:nvPr/>
        </p:nvCxnSpPr>
        <p:spPr>
          <a:xfrm>
            <a:off x="5566772" y="1810440"/>
            <a:ext cx="1453500" cy="113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67"/>
          <p:cNvCxnSpPr>
            <a:stCxn id="70" idx="2"/>
          </p:cNvCxnSpPr>
          <p:nvPr/>
        </p:nvCxnSpPr>
        <p:spPr>
          <a:xfrm>
            <a:off x="5566772" y="1810440"/>
            <a:ext cx="1959004" cy="1229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67"/>
          <p:cNvCxnSpPr>
            <a:stCxn id="70" idx="2"/>
          </p:cNvCxnSpPr>
          <p:nvPr/>
        </p:nvCxnSpPr>
        <p:spPr>
          <a:xfrm>
            <a:off x="5566772" y="1810440"/>
            <a:ext cx="618738" cy="1769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" r="7215"/>
          <a:stretch/>
        </p:blipFill>
        <p:spPr bwMode="auto">
          <a:xfrm>
            <a:off x="1497297" y="2334841"/>
            <a:ext cx="1611663" cy="113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012" y="1999912"/>
            <a:ext cx="3130079" cy="181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678657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39.3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	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4718738" y="4084525"/>
            <a:ext cx="302161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Spoje a informatika</a:t>
            </a:r>
          </a:p>
          <a:p>
            <a:pPr marL="171450" indent="-171450">
              <a:buFontTx/>
              <a:buChar char="-"/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Speciální druh dopravy. 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Např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: internet, televize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95452" y="1190650"/>
            <a:ext cx="2376264" cy="10926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Dopravní uzel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= mnoho dopravních cest u sebe.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- Buď konkrétní nádraží, letiště, přístav, … nebo v širším smyslu celé město .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122927" y="4093250"/>
            <a:ext cx="2232248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Potrubní doprava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Slouží k přepravě kapalin (ropa, voda) a plynů (zemní plyn)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962012" y="1190650"/>
            <a:ext cx="2786452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Železniční koridor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= označení hlavní železniční tratě sloužící hlavně v dálkové dopravě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051" y="1557992"/>
            <a:ext cx="2448272" cy="231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07"/>
          <a:stretch/>
        </p:blipFill>
        <p:spPr bwMode="auto">
          <a:xfrm>
            <a:off x="586" y="2350583"/>
            <a:ext cx="1402023" cy="11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kmý pruh 2"/>
          <p:cNvSpPr/>
          <p:nvPr/>
        </p:nvSpPr>
        <p:spPr>
          <a:xfrm>
            <a:off x="586" y="2348810"/>
            <a:ext cx="1402023" cy="1117650"/>
          </a:xfrm>
          <a:prstGeom prst="diagStripe">
            <a:avLst>
              <a:gd name="adj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Šikmý pruh 23"/>
          <p:cNvSpPr/>
          <p:nvPr/>
        </p:nvSpPr>
        <p:spPr>
          <a:xfrm rot="5400000">
            <a:off x="137266" y="2202893"/>
            <a:ext cx="1117653" cy="1413031"/>
          </a:xfrm>
          <a:prstGeom prst="diagStripe">
            <a:avLst>
              <a:gd name="adj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6996"/>
            <a:ext cx="1526282" cy="113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2337487" y="1557994"/>
            <a:ext cx="1010377" cy="70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3529348" y="3812916"/>
            <a:ext cx="466588" cy="415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44" idx="0"/>
          </p:cNvCxnSpPr>
          <p:nvPr/>
        </p:nvCxnSpPr>
        <p:spPr>
          <a:xfrm>
            <a:off x="5379340" y="3812915"/>
            <a:ext cx="850205" cy="271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5589172" y="1610553"/>
            <a:ext cx="372840" cy="17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7740352" y="1768725"/>
            <a:ext cx="0" cy="437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899592" y="2070156"/>
            <a:ext cx="190618" cy="429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 flipV="1">
            <a:off x="1283584" y="2936659"/>
            <a:ext cx="4274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H="1">
            <a:off x="1497298" y="4469532"/>
            <a:ext cx="6440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626" y="357172"/>
            <a:ext cx="442782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39.4 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5626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	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364088" y="4046348"/>
            <a:ext cx="3585357" cy="1092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Novým druhem dopravy jsou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spoje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informatika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 které se v posledních letech velice rychle rozvíjí.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nternet nebo mobilní telefon je dneska znám téměř všem. Je to nejrychlejší způsob </a:t>
            </a:r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dopravy informací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35626" y="801236"/>
            <a:ext cx="3888302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Nejdůležitější roli v naší ČR hraje doprava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silniční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 Využívá se pro přepravu na krátké a střední vzdálenosti. Její výhodou je rychlost a dostupnost. Nevýhodou pak značné ničení životního prostředí. 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3623236" y="1731748"/>
            <a:ext cx="1555135" cy="18928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Druhou nejrozvinutější dopravou u nás je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železniční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 Její nevýhodou  je však časová nespolehlivost a pomalost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(oproti jiným).</a:t>
            </a:r>
          </a:p>
        </p:txBody>
      </p:sp>
      <p:sp>
        <p:nvSpPr>
          <p:cNvPr id="92" name="TextovéPole 91"/>
          <p:cNvSpPr txBox="1"/>
          <p:nvPr/>
        </p:nvSpPr>
        <p:spPr>
          <a:xfrm>
            <a:off x="175354" y="3829480"/>
            <a:ext cx="2740462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Vodní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doprava je u nás téměř nevyužita, protože zde máme jen 2 splavné toky (Labe, Vltava) a to jen jejich kousky. Přepravují se zde hlavní rozměrné náklady (ocelové konstrukce) či stavební materiály.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59" y="1774369"/>
            <a:ext cx="3436770" cy="200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>
            <a:stCxn id="89" idx="2"/>
            <a:endCxn id="1026" idx="0"/>
          </p:cNvCxnSpPr>
          <p:nvPr/>
        </p:nvCxnSpPr>
        <p:spPr>
          <a:xfrm flipH="1">
            <a:off x="1773644" y="1693788"/>
            <a:ext cx="206133" cy="80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6" y="1720309"/>
            <a:ext cx="3442416" cy="205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400803" y="570402"/>
            <a:ext cx="4628991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Zcela unikátním druhém je doprava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potrubn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í. Myslíme tím ropovody a plynovody (lokálně potom i vodovody a kanalizace).</a:t>
            </a:r>
          </a:p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Ropovody jsou v ČR dva. Z Ruska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Družba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a z Německa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IKL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" name="TextovéPole 104"/>
          <p:cNvSpPr txBox="1"/>
          <p:nvPr/>
        </p:nvSpPr>
        <p:spPr>
          <a:xfrm>
            <a:off x="3203848" y="3619055"/>
            <a:ext cx="1708041" cy="14927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Letecká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doprava je důležitá mezinárodně. Našim hlavním letištěm je Letiště Václava Havla Praha (bývalé Praha Ruzyně). </a:t>
            </a:r>
          </a:p>
        </p:txBody>
      </p:sp>
      <p:cxnSp>
        <p:nvCxnSpPr>
          <p:cNvPr id="10" name="Přímá spojnice se šipkou 9"/>
          <p:cNvCxnSpPr>
            <a:stCxn id="91" idx="1"/>
          </p:cNvCxnSpPr>
          <p:nvPr/>
        </p:nvCxnSpPr>
        <p:spPr>
          <a:xfrm flipH="1" flipV="1">
            <a:off x="3296008" y="2516578"/>
            <a:ext cx="327228" cy="161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371" y="1332734"/>
            <a:ext cx="3800939" cy="221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>
            <a:stCxn id="31" idx="2"/>
          </p:cNvCxnSpPr>
          <p:nvPr/>
        </p:nvCxnSpPr>
        <p:spPr>
          <a:xfrm>
            <a:off x="6715299" y="1262899"/>
            <a:ext cx="133246" cy="197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400803" y="1247512"/>
            <a:ext cx="4628991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Plynovod je u nás jeden (z Ruska, pokračuje do Německa) a dělí se na jižní a severní větev.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96"/>
          <a:stretch/>
        </p:blipFill>
        <p:spPr bwMode="auto">
          <a:xfrm>
            <a:off x="5186034" y="1683788"/>
            <a:ext cx="3843760" cy="229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6715298" y="1678398"/>
            <a:ext cx="0" cy="317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9" grpId="0" animBg="1"/>
      <p:bldP spid="91" grpId="0" animBg="1"/>
      <p:bldP spid="92" grpId="0" animBg="1"/>
      <p:bldP spid="31" grpId="0" animBg="1"/>
      <p:bldP spid="10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48472" cy="567139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39.5  Procvičení a příklady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08648" y="2002757"/>
            <a:ext cx="1859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Státní plavební správa</a:t>
            </a:r>
            <a:endParaRPr lang="cs-CZ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	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391980" y="3777051"/>
            <a:ext cx="4779065" cy="292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Která doprava je naopak k životnímu prostředí </a:t>
            </a:r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nejméně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 šetrná?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4295152" y="690686"/>
            <a:ext cx="4506458" cy="6924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Chránění naší přírody je důležité. </a:t>
            </a:r>
          </a:p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Která z nabízených možností dopravy je tedy nejšetrnější a proč?</a:t>
            </a:r>
          </a:p>
        </p:txBody>
      </p:sp>
      <p:sp>
        <p:nvSpPr>
          <p:cNvPr id="33" name="Elipsa 32"/>
          <p:cNvSpPr/>
          <p:nvPr/>
        </p:nvSpPr>
        <p:spPr>
          <a:xfrm>
            <a:off x="6427086" y="4367848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4718124" y="4406768"/>
            <a:ext cx="34547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železniční	vodní	silniční	letecká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170" y="1583192"/>
            <a:ext cx="1502210" cy="151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923" y="1721692"/>
            <a:ext cx="977177" cy="13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Elipsa 30"/>
          <p:cNvSpPr/>
          <p:nvPr/>
        </p:nvSpPr>
        <p:spPr>
          <a:xfrm>
            <a:off x="5954757" y="1529304"/>
            <a:ext cx="1653512" cy="1718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7740352" y="1542026"/>
            <a:ext cx="1296144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chůzi není potřeba již dalších pomůcek, které se musí vyrábět a tak znečišťovat živ. prostředí.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7" y="1721692"/>
            <a:ext cx="1291677" cy="8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70" b="22348"/>
          <a:stretch/>
        </p:blipFill>
        <p:spPr bwMode="auto">
          <a:xfrm>
            <a:off x="69017" y="2736819"/>
            <a:ext cx="1583005" cy="89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1" y="3859659"/>
            <a:ext cx="1237687" cy="120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2296046" y="3047752"/>
            <a:ext cx="1195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České dráhy</a:t>
            </a:r>
            <a:endParaRPr lang="cs-CZ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353518" y="4229349"/>
            <a:ext cx="13870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České aerolinie</a:t>
            </a:r>
            <a:endParaRPr lang="cs-CZ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9016" y="1218406"/>
            <a:ext cx="4142944" cy="292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Přiřaď loga k názvům organizací a urči druh dopravy.</a:t>
            </a:r>
            <a:endParaRPr lang="cs-CZ" sz="1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>
            <a:stCxn id="2052" idx="3"/>
            <a:endCxn id="41" idx="1"/>
          </p:cNvCxnSpPr>
          <p:nvPr/>
        </p:nvCxnSpPr>
        <p:spPr>
          <a:xfrm>
            <a:off x="1360694" y="2141257"/>
            <a:ext cx="935352" cy="1052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>
            <a:stCxn id="2053" idx="3"/>
            <a:endCxn id="42" idx="1"/>
          </p:cNvCxnSpPr>
          <p:nvPr/>
        </p:nvCxnSpPr>
        <p:spPr>
          <a:xfrm>
            <a:off x="1652022" y="3186253"/>
            <a:ext cx="701496" cy="1189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>
            <a:stCxn id="2055" idx="3"/>
            <a:endCxn id="10" idx="1"/>
          </p:cNvCxnSpPr>
          <p:nvPr/>
        </p:nvCxnSpPr>
        <p:spPr>
          <a:xfrm flipV="1">
            <a:off x="1333698" y="2148951"/>
            <a:ext cx="874950" cy="2310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52" grpId="0" animBg="1"/>
      <p:bldP spid="33" grpId="0" animBg="1"/>
      <p:bldP spid="34" grpId="0"/>
      <p:bldP spid="37" grpId="0" animBg="1"/>
      <p:bldP spid="38" grpId="0" animBg="1"/>
      <p:bldP spid="41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669" y="3120347"/>
            <a:ext cx="3318659" cy="198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143372" cy="567139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39.6  Něco navíc pro šikovné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	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7190" y="952209"/>
            <a:ext cx="2843808" cy="8125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300" b="1" u="sng" dirty="0" smtClean="0">
                <a:latin typeface="Times New Roman" pitchFamily="18" charset="0"/>
                <a:cs typeface="Times New Roman" pitchFamily="18" charset="0"/>
              </a:rPr>
              <a:t>Automobilka </a:t>
            </a:r>
          </a:p>
          <a:p>
            <a:pPr>
              <a:lnSpc>
                <a:spcPct val="9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Z ČR pochází jedna známá, do dnes populární automobilová značka. </a:t>
            </a:r>
          </a:p>
          <a:p>
            <a:pPr>
              <a:lnSpc>
                <a:spcPct val="90000"/>
              </a:lnSpc>
            </a:pPr>
            <a:r>
              <a:rPr lang="cs-CZ" sz="1300" b="1" i="1" dirty="0" smtClean="0">
                <a:latin typeface="Times New Roman" pitchFamily="18" charset="0"/>
                <a:cs typeface="Times New Roman" pitchFamily="18" charset="0"/>
              </a:rPr>
              <a:t>Víte která?</a:t>
            </a:r>
            <a:endParaRPr lang="cs-CZ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094" y="1567013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87190" y="2652021"/>
            <a:ext cx="1847765" cy="13526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ŠKODA je největším českým výrobcem automobilů. Sídlo společnosti je v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Mladé Boleslavi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 další výrobní závody (v ČR) jsou ve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Vrchlabí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300" b="1" dirty="0" err="1" smtClean="0">
                <a:latin typeface="Times New Roman" pitchFamily="18" charset="0"/>
                <a:cs typeface="Times New Roman" pitchFamily="18" charset="0"/>
              </a:rPr>
              <a:t>Kvasinách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362" y="1338686"/>
            <a:ext cx="3680875" cy="17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Documents and Settings\Lucí\Plocha\4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718" y="3165676"/>
            <a:ext cx="2827507" cy="19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3262050" y="952209"/>
            <a:ext cx="2473576" cy="8125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Škoda auto historicky 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navazuje na společnost </a:t>
            </a:r>
            <a:r>
              <a:rPr lang="cs-CZ" sz="1300" b="1" dirty="0" err="1">
                <a:latin typeface="Times New Roman" pitchFamily="18" charset="0"/>
                <a:cs typeface="Times New Roman" pitchFamily="18" charset="0"/>
              </a:rPr>
              <a:t>Laurin</a:t>
            </a:r>
            <a:r>
              <a:rPr lang="cs-CZ" sz="1300" b="1" dirty="0">
                <a:latin typeface="Times New Roman" pitchFamily="18" charset="0"/>
                <a:cs typeface="Times New Roman" pitchFamily="18" charset="0"/>
              </a:rPr>
              <a:t> &amp; Klement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(založenou r. 1895). Od r. 1928 je používán jen název Škoda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881649" y="555448"/>
            <a:ext cx="3287431" cy="6324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První automobil značky </a:t>
            </a:r>
            <a:r>
              <a:rPr lang="cs-CZ" sz="1300" b="1" dirty="0" err="1" smtClean="0">
                <a:latin typeface="Times New Roman" pitchFamily="18" charset="0"/>
                <a:cs typeface="Times New Roman" pitchFamily="18" charset="0"/>
              </a:rPr>
              <a:t>Laurin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Klement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 model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nebo-</a:t>
            </a:r>
            <a:r>
              <a:rPr lang="cs-CZ" sz="1300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cs-CZ" sz="1300" b="1" dirty="0" err="1">
                <a:latin typeface="Times New Roman" pitchFamily="18" charset="0"/>
                <a:cs typeface="Times New Roman" pitchFamily="18" charset="0"/>
              </a:rPr>
              <a:t>Voiturette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“ (vyrobený r. 1905</a:t>
            </a:r>
            <a:r>
              <a:rPr lang="cs-CZ" sz="1300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004048" y="3139294"/>
            <a:ext cx="1440160" cy="6324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První automobil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Škoda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, model </a:t>
            </a:r>
            <a:r>
              <a:rPr lang="cs-CZ" sz="1300" b="1" dirty="0" smtClean="0">
                <a:latin typeface="Times New Roman" pitchFamily="18" charset="0"/>
                <a:cs typeface="Times New Roman" pitchFamily="18" charset="0"/>
              </a:rPr>
              <a:t>4R</a:t>
            </a: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 (vyrobený r. 1928)</a:t>
            </a:r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>
            <a:stCxn id="24" idx="2"/>
            <a:endCxn id="1027" idx="0"/>
          </p:cNvCxnSpPr>
          <p:nvPr/>
        </p:nvCxnSpPr>
        <p:spPr>
          <a:xfrm flipH="1">
            <a:off x="7270800" y="1187929"/>
            <a:ext cx="254565" cy="150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26" idx="2"/>
            <a:endCxn id="1030" idx="1"/>
          </p:cNvCxnSpPr>
          <p:nvPr/>
        </p:nvCxnSpPr>
        <p:spPr>
          <a:xfrm>
            <a:off x="5724128" y="3771775"/>
            <a:ext cx="624590" cy="358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3262050" y="2121987"/>
            <a:ext cx="2318062" cy="8679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Od roku 2007 je jejím jediným vlastníkem společnost Volkswagen (se sídlem v Nizozemí).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4" grpId="0" animBg="1"/>
      <p:bldP spid="2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240360" cy="711155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39.8  Test 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52164" y="120619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2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0143279"/>
              </p:ext>
            </p:extLst>
          </p:nvPr>
        </p:nvGraphicFramePr>
        <p:xfrm>
          <a:off x="395536" y="1249278"/>
          <a:ext cx="6777136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909"/>
                <a:gridCol w="3649227"/>
              </a:tblGrid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cs-CZ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Které</a:t>
                      </a:r>
                      <a:r>
                        <a:rPr lang="cs-CZ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 následujících surovin musí</a:t>
                      </a:r>
                    </a:p>
                    <a:p>
                      <a:pPr marL="0" lvl="0" indent="0">
                        <a:buNone/>
                      </a:pPr>
                      <a:r>
                        <a:rPr lang="cs-CZ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ČR dovážet?</a:t>
                      </a:r>
                      <a:endParaRPr lang="cs-CZ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endParaRPr lang="cs-CZ" sz="13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cs-CZ" sz="13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voda,</a:t>
                      </a:r>
                      <a:r>
                        <a:rPr lang="cs-CZ" sz="13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brambory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cs-CZ" sz="13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ropa, zemní plyn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cs-CZ" sz="13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uhlí, ropa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cs-CZ" sz="13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zemní plyn,</a:t>
                      </a:r>
                      <a:r>
                        <a:rPr lang="cs-CZ" sz="13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plasty</a:t>
                      </a:r>
                      <a:endParaRPr lang="cs-CZ" sz="13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 defTabSz="914400" rtl="0" eaLnBrk="1" latinLnBrk="0" hangingPunct="1"/>
                      <a:endParaRPr lang="cs-CZ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3. Které řeky jsou pro naši</a:t>
                      </a:r>
                      <a:r>
                        <a:rPr lang="cs-CZ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lodní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   dopravu důležité? </a:t>
                      </a:r>
                      <a:r>
                        <a:rPr lang="cs-CZ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(více správných odpovědí)</a:t>
                      </a:r>
                      <a:endParaRPr lang="cs-CZ" sz="13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3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Labe</a:t>
                      </a:r>
                      <a:r>
                        <a:rPr lang="cs-CZ" sz="13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sz="13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Lužnice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Ohře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Vltava</a:t>
                      </a:r>
                      <a:endParaRPr lang="cs-CZ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cs-CZ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Jaká doprava je nejrozšířenější?</a:t>
                      </a:r>
                      <a:endParaRPr lang="cs-CZ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3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vodní </a:t>
                      </a:r>
                      <a:endParaRPr lang="cs-CZ" sz="13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letecká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železniční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silniční</a:t>
                      </a:r>
                      <a:endParaRPr lang="cs-CZ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4. Kde se </a:t>
                      </a:r>
                      <a:r>
                        <a:rPr lang="cs-CZ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nevyrábí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automobily Škoda</a:t>
                      </a:r>
                      <a:r>
                        <a:rPr lang="cs-CZ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?</a:t>
                      </a:r>
                      <a:endParaRPr lang="cs-CZ" sz="1300" b="1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3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Kvasiny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Mladá Boleslav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Kvasinky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Vrchlabí</a:t>
                      </a:r>
                      <a:endParaRPr lang="cs-CZ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27933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a, d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	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428992" cy="567139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39.7 Transport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	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Geography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719517" y="1388492"/>
            <a:ext cx="1944216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airship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a (hot – air)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balloon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coach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ferry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hovercraft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limo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liner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racing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car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racket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sailing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boat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scooter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segway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submarine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subway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tramway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tricycle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truck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unicycle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719517" y="1387141"/>
            <a:ext cx="1944216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__6__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airship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__12_ a (hot – air)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balloon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__5__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coach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__13_a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ferry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__8__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hovercraft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__4__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limo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__16_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liner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11_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racing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car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__1__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racket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__15_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sailing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boat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__7__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scooter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__10_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segway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14_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submarine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__17_a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subway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__3__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tramway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__9__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tricycle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__2__ a truck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__18_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unicycle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3686981" y="3377936"/>
            <a:ext cx="1104036" cy="828027"/>
            <a:chOff x="3686981" y="3041615"/>
            <a:chExt cx="1104036" cy="828027"/>
          </a:xfrm>
        </p:grpSpPr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981" y="3041615"/>
              <a:ext cx="1104036" cy="828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3686981" y="3041615"/>
              <a:ext cx="2632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154598" y="1312627"/>
            <a:ext cx="1342676" cy="865056"/>
            <a:chOff x="5136465" y="964988"/>
            <a:chExt cx="1342676" cy="865056"/>
          </a:xfrm>
        </p:grpSpPr>
        <p:pic>
          <p:nvPicPr>
            <p:cNvPr id="3092" name="Picture 2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084" b="12759"/>
            <a:stretch/>
          </p:blipFill>
          <p:spPr bwMode="auto">
            <a:xfrm>
              <a:off x="5172731" y="1014973"/>
              <a:ext cx="1306410" cy="815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5136465" y="964988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cs-CZ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4217" y="2449430"/>
            <a:ext cx="975924" cy="928506"/>
            <a:chOff x="74217" y="2113109"/>
            <a:chExt cx="975924" cy="928506"/>
          </a:xfrm>
        </p:grpSpPr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7" y="2126818"/>
              <a:ext cx="975924" cy="914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767666" y="2113109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cs-CZ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1803443" y="4478828"/>
            <a:ext cx="1389455" cy="505534"/>
            <a:chOff x="1803443" y="4142507"/>
            <a:chExt cx="1389455" cy="505534"/>
          </a:xfrm>
        </p:grpSpPr>
        <p:pic>
          <p:nvPicPr>
            <p:cNvPr id="3090" name="Picture 1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2777" b="14784"/>
            <a:stretch/>
          </p:blipFill>
          <p:spPr bwMode="auto">
            <a:xfrm>
              <a:off x="1842567" y="4190971"/>
              <a:ext cx="1350331" cy="457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1803443" y="4142507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4217" y="4552464"/>
            <a:ext cx="1552998" cy="448141"/>
            <a:chOff x="74217" y="4216143"/>
            <a:chExt cx="1552998" cy="448141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991" b="28909"/>
            <a:stretch/>
          </p:blipFill>
          <p:spPr bwMode="auto">
            <a:xfrm>
              <a:off x="169728" y="4272698"/>
              <a:ext cx="1457487" cy="391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74217" y="4216143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127124" y="1423176"/>
            <a:ext cx="1170535" cy="748828"/>
            <a:chOff x="1127124" y="1086855"/>
            <a:chExt cx="1170535" cy="748828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050" b="18113"/>
            <a:stretch/>
          </p:blipFill>
          <p:spPr bwMode="auto">
            <a:xfrm>
              <a:off x="1127124" y="1130574"/>
              <a:ext cx="1122120" cy="70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ovéPole 52"/>
            <p:cNvSpPr txBox="1"/>
            <p:nvPr/>
          </p:nvSpPr>
          <p:spPr>
            <a:xfrm>
              <a:off x="2036049" y="1086855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368450" y="2629128"/>
            <a:ext cx="1086058" cy="732822"/>
            <a:chOff x="2368450" y="2292807"/>
            <a:chExt cx="1086058" cy="732822"/>
          </a:xfrm>
        </p:grpSpPr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450" y="2293516"/>
              <a:ext cx="1068129" cy="73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3192898" y="2292807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48630" y="3599063"/>
            <a:ext cx="1111295" cy="781418"/>
            <a:chOff x="48630" y="3262742"/>
            <a:chExt cx="1111295" cy="781418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550" t="8267" r="13000" b="7232"/>
            <a:stretch/>
          </p:blipFill>
          <p:spPr bwMode="auto">
            <a:xfrm>
              <a:off x="48630" y="3262742"/>
              <a:ext cx="1111295" cy="781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898315" y="3269011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251218" y="2437588"/>
            <a:ext cx="871884" cy="634530"/>
            <a:chOff x="1251218" y="2101267"/>
            <a:chExt cx="871884" cy="63453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93" t="7359" r="4447"/>
            <a:stretch/>
          </p:blipFill>
          <p:spPr bwMode="auto">
            <a:xfrm>
              <a:off x="1253267" y="2126818"/>
              <a:ext cx="869835" cy="608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TextovéPole 58"/>
            <p:cNvSpPr txBox="1"/>
            <p:nvPr/>
          </p:nvSpPr>
          <p:spPr>
            <a:xfrm>
              <a:off x="1251218" y="2101267"/>
              <a:ext cx="2616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626697" y="1484202"/>
            <a:ext cx="697006" cy="891903"/>
            <a:chOff x="2626697" y="1147881"/>
            <a:chExt cx="697006" cy="891903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697" y="1147881"/>
              <a:ext cx="639931" cy="89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TextovéPole 59"/>
            <p:cNvSpPr txBox="1"/>
            <p:nvPr/>
          </p:nvSpPr>
          <p:spPr>
            <a:xfrm>
              <a:off x="2985149" y="1344630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302981" y="3566420"/>
            <a:ext cx="1051340" cy="701770"/>
            <a:chOff x="2302981" y="3230099"/>
            <a:chExt cx="1051340" cy="701770"/>
          </a:xfrm>
        </p:grpSpPr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981" y="3230099"/>
              <a:ext cx="1051340" cy="70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ovéPole 60"/>
            <p:cNvSpPr txBox="1"/>
            <p:nvPr/>
          </p:nvSpPr>
          <p:spPr>
            <a:xfrm>
              <a:off x="2302981" y="3239437"/>
              <a:ext cx="3300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1390015" y="3291894"/>
            <a:ext cx="818562" cy="985634"/>
            <a:chOff x="1390015" y="2955573"/>
            <a:chExt cx="818562" cy="985634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278" r="7481"/>
            <a:stretch/>
          </p:blipFill>
          <p:spPr bwMode="auto">
            <a:xfrm>
              <a:off x="1390015" y="2955573"/>
              <a:ext cx="812678" cy="976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ovéPole 61"/>
            <p:cNvSpPr txBox="1"/>
            <p:nvPr/>
          </p:nvSpPr>
          <p:spPr>
            <a:xfrm>
              <a:off x="1870023" y="3664208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533670" y="4250293"/>
            <a:ext cx="1595495" cy="756581"/>
            <a:chOff x="3533670" y="3913972"/>
            <a:chExt cx="1595495" cy="756581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152" y="3931869"/>
              <a:ext cx="1572013" cy="73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ovéPole 63"/>
            <p:cNvSpPr txBox="1"/>
            <p:nvPr/>
          </p:nvSpPr>
          <p:spPr>
            <a:xfrm>
              <a:off x="3533670" y="3913972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53015" y="1439809"/>
            <a:ext cx="1346319" cy="711928"/>
            <a:chOff x="3653015" y="1103488"/>
            <a:chExt cx="1346319" cy="711928"/>
          </a:xfrm>
        </p:grpSpPr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015" y="1103488"/>
              <a:ext cx="1346319" cy="71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ovéPole 64"/>
            <p:cNvSpPr txBox="1"/>
            <p:nvPr/>
          </p:nvSpPr>
          <p:spPr>
            <a:xfrm>
              <a:off x="4660780" y="1109922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317874" y="2373909"/>
            <a:ext cx="1016124" cy="1004027"/>
            <a:chOff x="5317874" y="2037588"/>
            <a:chExt cx="1016124" cy="1004027"/>
          </a:xfrm>
        </p:grpSpPr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874" y="2037588"/>
              <a:ext cx="1016124" cy="100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TextovéPole 65"/>
            <p:cNvSpPr txBox="1"/>
            <p:nvPr/>
          </p:nvSpPr>
          <p:spPr>
            <a:xfrm>
              <a:off x="5988011" y="2039784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267270" y="3595808"/>
            <a:ext cx="949820" cy="1151297"/>
            <a:chOff x="5267270" y="3259487"/>
            <a:chExt cx="949820" cy="1151297"/>
          </a:xfrm>
        </p:grpSpPr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270" y="3259487"/>
              <a:ext cx="949820" cy="11512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7" name="TextovéPole 66"/>
            <p:cNvSpPr txBox="1"/>
            <p:nvPr/>
          </p:nvSpPr>
          <p:spPr>
            <a:xfrm>
              <a:off x="5267270" y="3300900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641095" y="2343275"/>
            <a:ext cx="1350023" cy="848704"/>
            <a:chOff x="3649311" y="2101266"/>
            <a:chExt cx="1350023" cy="848704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981" y="2117258"/>
              <a:ext cx="1312353" cy="832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TextovéPole 67"/>
            <p:cNvSpPr txBox="1"/>
            <p:nvPr/>
          </p:nvSpPr>
          <p:spPr>
            <a:xfrm>
              <a:off x="3649311" y="2101266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92451" y="1458758"/>
            <a:ext cx="544492" cy="896637"/>
            <a:chOff x="392451" y="1122437"/>
            <a:chExt cx="544492" cy="896637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134" r="20448"/>
            <a:stretch/>
          </p:blipFill>
          <p:spPr bwMode="auto">
            <a:xfrm>
              <a:off x="392451" y="1122437"/>
              <a:ext cx="505864" cy="89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ovéPole 68"/>
            <p:cNvSpPr txBox="1"/>
            <p:nvPr/>
          </p:nvSpPr>
          <p:spPr>
            <a:xfrm>
              <a:off x="598389" y="1284008"/>
              <a:ext cx="33855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321330" y="1076822"/>
            <a:ext cx="187423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transport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49382" y="1071764"/>
            <a:ext cx="181812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Kinds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transport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174954" y="1945051"/>
            <a:ext cx="147617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road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transport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2195561" y="1833450"/>
            <a:ext cx="137890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rail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transport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6217090" y="1480895"/>
            <a:ext cx="131747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 transport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4215082" y="1707244"/>
            <a:ext cx="156754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transport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nice se šipkou 34"/>
          <p:cNvCxnSpPr>
            <a:stCxn id="33" idx="2"/>
            <a:endCxn id="87" idx="0"/>
          </p:cNvCxnSpPr>
          <p:nvPr/>
        </p:nvCxnSpPr>
        <p:spPr>
          <a:xfrm flipH="1">
            <a:off x="913041" y="1410318"/>
            <a:ext cx="345404" cy="534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Přímá spojnice se šipkou 92"/>
          <p:cNvCxnSpPr>
            <a:endCxn id="88" idx="1"/>
          </p:cNvCxnSpPr>
          <p:nvPr/>
        </p:nvCxnSpPr>
        <p:spPr>
          <a:xfrm>
            <a:off x="1275946" y="1410318"/>
            <a:ext cx="919615" cy="592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>
            <a:stCxn id="33" idx="2"/>
            <a:endCxn id="90" idx="1"/>
          </p:cNvCxnSpPr>
          <p:nvPr/>
        </p:nvCxnSpPr>
        <p:spPr>
          <a:xfrm>
            <a:off x="1258445" y="1410318"/>
            <a:ext cx="2956637" cy="466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Přímá spojnice se šipkou 98"/>
          <p:cNvCxnSpPr>
            <a:stCxn id="33" idx="2"/>
            <a:endCxn id="89" idx="1"/>
          </p:cNvCxnSpPr>
          <p:nvPr/>
        </p:nvCxnSpPr>
        <p:spPr>
          <a:xfrm>
            <a:off x="1258445" y="1410318"/>
            <a:ext cx="4958645" cy="239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443" y="4229392"/>
            <a:ext cx="1312353" cy="83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794" y="3866202"/>
            <a:ext cx="975924" cy="91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7454" y="3675077"/>
            <a:ext cx="949820" cy="1151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811" y="4250726"/>
            <a:ext cx="1572013" cy="73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8" r="7481"/>
          <a:stretch/>
        </p:blipFill>
        <p:spPr bwMode="auto">
          <a:xfrm>
            <a:off x="6999914" y="3839495"/>
            <a:ext cx="812678" cy="97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77" b="14784"/>
          <a:stretch/>
        </p:blipFill>
        <p:spPr bwMode="auto">
          <a:xfrm>
            <a:off x="-29783" y="4552464"/>
            <a:ext cx="1350331" cy="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8722" y="3643671"/>
            <a:ext cx="1104036" cy="8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Přímá spojnice 69"/>
          <p:cNvCxnSpPr>
            <a:stCxn id="134" idx="2"/>
            <a:endCxn id="139" idx="0"/>
          </p:cNvCxnSpPr>
          <p:nvPr/>
        </p:nvCxnSpPr>
        <p:spPr>
          <a:xfrm>
            <a:off x="930550" y="3667920"/>
            <a:ext cx="543400" cy="320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4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85" y="2274590"/>
            <a:ext cx="1393330" cy="139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658" y="2034934"/>
            <a:ext cx="1393330" cy="139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426" y="2182428"/>
            <a:ext cx="1393330" cy="139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288" y="1819449"/>
            <a:ext cx="1438658" cy="143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91" b="28909"/>
          <a:stretch/>
        </p:blipFill>
        <p:spPr bwMode="auto">
          <a:xfrm>
            <a:off x="745206" y="3988895"/>
            <a:ext cx="1457487" cy="39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" name="Přímá spojnice 132"/>
          <p:cNvCxnSpPr>
            <a:stCxn id="134" idx="2"/>
            <a:endCxn id="126" idx="0"/>
          </p:cNvCxnSpPr>
          <p:nvPr/>
        </p:nvCxnSpPr>
        <p:spPr>
          <a:xfrm flipH="1">
            <a:off x="645383" y="3667920"/>
            <a:ext cx="285167" cy="8845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Přímá spojnice 144"/>
          <p:cNvCxnSpPr>
            <a:stCxn id="3093" idx="0"/>
            <a:endCxn id="114" idx="0"/>
          </p:cNvCxnSpPr>
          <p:nvPr/>
        </p:nvCxnSpPr>
        <p:spPr>
          <a:xfrm>
            <a:off x="2828651" y="3566420"/>
            <a:ext cx="760105" cy="299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Přímá spojnice 146"/>
          <p:cNvCxnSpPr>
            <a:stCxn id="3093" idx="0"/>
            <a:endCxn id="111" idx="0"/>
          </p:cNvCxnSpPr>
          <p:nvPr/>
        </p:nvCxnSpPr>
        <p:spPr>
          <a:xfrm flipH="1">
            <a:off x="2459620" y="3566420"/>
            <a:ext cx="369031" cy="662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Přímá spojnice 150"/>
          <p:cNvCxnSpPr>
            <a:stCxn id="135" idx="2"/>
            <a:endCxn id="120" idx="0"/>
          </p:cNvCxnSpPr>
          <p:nvPr/>
        </p:nvCxnSpPr>
        <p:spPr>
          <a:xfrm flipH="1">
            <a:off x="4819818" y="3428264"/>
            <a:ext cx="208505" cy="822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Přímá spojnice 151"/>
          <p:cNvCxnSpPr>
            <a:stCxn id="135" idx="2"/>
            <a:endCxn id="117" idx="0"/>
          </p:cNvCxnSpPr>
          <p:nvPr/>
        </p:nvCxnSpPr>
        <p:spPr>
          <a:xfrm>
            <a:off x="5028323" y="3428264"/>
            <a:ext cx="994041" cy="246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Přímá spojnice 156"/>
          <p:cNvCxnSpPr>
            <a:stCxn id="137" idx="2"/>
            <a:endCxn id="129" idx="0"/>
          </p:cNvCxnSpPr>
          <p:nvPr/>
        </p:nvCxnSpPr>
        <p:spPr>
          <a:xfrm>
            <a:off x="6876617" y="3258107"/>
            <a:ext cx="1654123" cy="385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Přímá spojnice 157"/>
          <p:cNvCxnSpPr>
            <a:stCxn id="137" idx="2"/>
            <a:endCxn id="123" idx="0"/>
          </p:cNvCxnSpPr>
          <p:nvPr/>
        </p:nvCxnSpPr>
        <p:spPr>
          <a:xfrm>
            <a:off x="6876617" y="3258107"/>
            <a:ext cx="529636" cy="581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31" grpId="0" animBg="1"/>
      <p:bldP spid="31" grpId="1" animBg="1"/>
      <p:bldP spid="33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9244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39.9  Zdroj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75606"/>
            <a:ext cx="4788024" cy="3776665"/>
          </a:xfrm>
        </p:spPr>
        <p:txBody>
          <a:bodyPr>
            <a:noAutofit/>
          </a:bodyPr>
          <a:lstStyle/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2"/>
              </a:rPr>
              <a:t>://www.rsd.cz/rsd/rsd.nsf/a3eda25d005dc6bec125737e0045602e/14da61bcdce865a7c12571560036eede/$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FILE/intenzity2005.jpg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http://www.ceskedrahy.cz/assets/tiskove-centrum/loga-skupiny-cd/logo-cd/cd-logo-a4.png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1, 5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http://www.kampocesku.cz/gallery/2009_09/17_2.jpg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www.airways.cz/images/novinky/csa-boeing-737-500-novy-vzhled.jpg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cs-CZ" sz="7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www.xpresstrans.cz/img/containertransport.jpg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www.cs.rochester.edu/research/vision/people/vision_people.jpg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www.designofsignage.com/application/symbol/building/image/600x600/boat.jpg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2, 8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www.lebendigesmuseum.de/bilder/symbol_auto.gif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2, 8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www.designofsignage.com/application/symbol/railway/image/600x600/suburban-train.jpg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2, 8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http://1.bp.blogspot.com/_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HOcbDb8Ii1o/TTf2BWEuaRI/AAAAAAAAAB0/PbPpZvq5lxc/s1600/plane.jpg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2, 8</a:t>
            </a:r>
            <a:endParaRPr lang="cs-CZ" sz="7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files.sis-rozrazeni.webnode.cz/200000004-d8500d94a7/transportation-services.gif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nd01.jxs.cz/917/411/2cdd84c7a1_44102811_o2.jpg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img.aktualne.centrum.cz/11/52/115257m-tunel-blanka.jpg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files.doprava-info.webnode.cz/200000196-d7b98d8b0b/a.jpg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3, 4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www.cittadella.cz/cenia/sites/images/vzdel_modul/obecne-prirodovedny_pohled/jak_se_doprava_deli/m_potrubni_doprava_59.jpg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www.udalnice.cz/img/mapa.jpg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i.idnes.cz/08/052/nesd/RJA2324ca_mapa_oba_big.jpg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</a:t>
            </a:r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19"/>
              </a:rPr>
              <a:t>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www.hajduch.net/system/files/image/cesko/hospodarstvi/plynovod.jpg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www.naseinfo.cz/photo/view?id=273212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www.hbingham.com/lexbike/bike.gif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www.seeklogo.com/images/C/CSA-logo-4071B00BD6-seeklogo.com.gif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www.plavidla.cz/image/200512311031_sps.jpg?PHPSESSID=69d3ab7b938a0f7ff724b1eac92817ff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</a:t>
            </a:r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www.extra-tuning.com/wp-content/2011/02/Logo_Auto_Skoda.jpg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endParaRPr lang="cs-CZ" sz="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53619" y="1275606"/>
            <a:ext cx="449999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http://veteran.auto.cz/wp-content/themes/arras-theme/library/timthumb.php?src=http://veteran.auto.cz/wp-content/gallery/lka/630.jpg&amp;w=630&amp;h=300&amp;zc=1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http://www.veteran.cz/iqis/data/vozy/thumb/611.jpg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http://auto.xf.cz/images/mapa_zavodu.jpg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http://preview.turbosquid.com/Preview/2010/12/03__18_10_00/zeppelin01.jpg84e40d83-2a84-40fa-9fed-58c20b7a4893Larger.jpg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http://www.najnakup.sk/ii2.ashx?m=1&amp;k=817264&amp;t=2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http://www.tandemservis.cz/pictures/naja-u.jpg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http://img.budapesthotelservice.com/segway.jpg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2"/>
              </a:rPr>
              <a:t>http://img.onlineomalovanky.cz/metro_4976da81633c0-p.gif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3"/>
              </a:rPr>
              <a:t>http://www.dreamyday.cz/prodimg2.php?idProduct=58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4"/>
              </a:rPr>
              <a:t>http://preview.turbosquid.com/Preview/2012/05/30__14_55_09/Air_Balloon_V6_002.jpg94079433-f24d-4642-a0d8-79d775b373f3Large.jpg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5"/>
              </a:rPr>
              <a:t>http://www.photo-dictionary.com/photofiles/list/2370/3096coach_bus.jpg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cs-CZ" sz="7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00" dirty="0">
                <a:latin typeface="Times New Roman" pitchFamily="18" charset="0"/>
                <a:cs typeface="Times New Roman" pitchFamily="18" charset="0"/>
                <a:hlinkClick r:id="rId36"/>
              </a:rPr>
              <a:t>http://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  <a:hlinkClick r:id="rId36"/>
              </a:rPr>
              <a:t>t3.gstatic.com/images?q=tbn:ANd9GcTBmWuBFdcQ7eT0V7vuuWWGYBQW0i1p2Ur68DDD4s6Ptb6AJRZMpKh35PP3Lg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7"/>
              </a:rPr>
              <a:t>http://www.yourprivatelimo.com/images/white_limo.jpg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8"/>
              </a:rPr>
              <a:t>http://www.picgifs.com/coloring-pages/coloring-pages/truck/truck-coloring-pages-12.gif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39"/>
              </a:rPr>
              <a:t>http://us.123rf.com/400wm/400/400/ogonkova/ogonkova1202/ogonkova120200057/12488809-fromula-1-red-racing-car.jpg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40"/>
              </a:rPr>
              <a:t>http://www.i-creative.cz/wp-content/uploads/2008/07/omalovanky-vesmir-9.gif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41"/>
              </a:rPr>
              <a:t>http://us.cdn4.123rf.com/168nwm/ciuciumama/ciuciumama1101/ciuciumama110100023/8609942-yacht-silhouette--sea-voyage.jpg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42"/>
              </a:rPr>
              <a:t>http://library.thinkquest.org/04oct/00450/blue22sub.gif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43"/>
              </a:rPr>
              <a:t>http://en.clipart-fr.com/data/clipart/transports/clipart_transport_481.jpg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44"/>
              </a:rPr>
              <a:t>http://images.otto.de/asset/mmo/formatz/Motorroller-Urban-blau-45-km-h-6456176.jpg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cs-CZ" sz="700" u="sng" dirty="0" smtClean="0">
                <a:latin typeface="Times New Roman" pitchFamily="18" charset="0"/>
                <a:cs typeface="Times New Roman" pitchFamily="18" charset="0"/>
                <a:hlinkClick r:id="rId45"/>
              </a:rPr>
              <a:t>http://us.123rf.com/400wm/400/400/patrimonio/patrimonio0903/patrimonio090300144/4969175-ocean-liner.jpg</a:t>
            </a:r>
            <a:r>
              <a:rPr lang="cs-CZ" sz="7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	                   </a:t>
            </a:r>
            <a:r>
              <a:rPr lang="cs-CZ" sz="7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7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endParaRPr lang="cs-CZ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cs-CZ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	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Zeměpis</a:t>
            </a:r>
          </a:p>
          <a:p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11186</TotalTime>
  <Words>1100</Words>
  <Application>Microsoft Office PowerPoint</Application>
  <PresentationFormat>Předvádění na obrazovce (16:9)</PresentationFormat>
  <Paragraphs>221</Paragraphs>
  <Slides>10</Slides>
  <Notes>8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39.1  Vnímám stav a vývoj dopravy v ČR</vt:lpstr>
      <vt:lpstr>39.2  Co již víme?</vt:lpstr>
      <vt:lpstr>39.3  Jaké si řekneme nové termíny a názvy?</vt:lpstr>
      <vt:lpstr>39.4  Co si řekneme nového?</vt:lpstr>
      <vt:lpstr>39.5  Procvičení a příklady</vt:lpstr>
      <vt:lpstr>39.6  Něco navíc pro šikovné</vt:lpstr>
      <vt:lpstr>39.8  Test </vt:lpstr>
      <vt:lpstr>39.7 Transport</vt:lpstr>
      <vt:lpstr>39.9  Zdroj</vt:lpstr>
      <vt:lpstr>Snímek 10</vt:lpstr>
    </vt:vector>
  </TitlesOfParts>
  <Company>Základní škla Děčín 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Acer</cp:lastModifiedBy>
  <cp:revision>459</cp:revision>
  <dcterms:created xsi:type="dcterms:W3CDTF">2010-10-18T18:21:56Z</dcterms:created>
  <dcterms:modified xsi:type="dcterms:W3CDTF">2013-01-29T12:38:35Z</dcterms:modified>
</cp:coreProperties>
</file>